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4" r:id="rId2"/>
    <p:sldId id="256" r:id="rId3"/>
    <p:sldId id="344" r:id="rId4"/>
    <p:sldId id="335" r:id="rId5"/>
    <p:sldId id="336" r:id="rId6"/>
    <p:sldId id="345" r:id="rId7"/>
    <p:sldId id="261" r:id="rId8"/>
    <p:sldId id="262" r:id="rId9"/>
    <p:sldId id="330" r:id="rId10"/>
    <p:sldId id="337" r:id="rId11"/>
    <p:sldId id="264" r:id="rId12"/>
    <p:sldId id="331" r:id="rId13"/>
    <p:sldId id="320" r:id="rId14"/>
    <p:sldId id="324" r:id="rId15"/>
    <p:sldId id="338" r:id="rId16"/>
    <p:sldId id="325" r:id="rId17"/>
    <p:sldId id="339" r:id="rId18"/>
    <p:sldId id="326" r:id="rId19"/>
    <p:sldId id="340" r:id="rId20"/>
    <p:sldId id="327" r:id="rId21"/>
    <p:sldId id="341" r:id="rId22"/>
    <p:sldId id="328" r:id="rId23"/>
    <p:sldId id="342" r:id="rId24"/>
    <p:sldId id="329" r:id="rId25"/>
    <p:sldId id="343" r:id="rId26"/>
    <p:sldId id="282" r:id="rId27"/>
    <p:sldId id="333"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p:scale>
          <a:sx n="75" d="100"/>
          <a:sy n="75" d="100"/>
        </p:scale>
        <p:origin x="84"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E2A345-ABB2-43F2-9F52-EAEF1262597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DADAA92-D99C-49A3-8AFF-E4B352E26B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6EEE064-7C22-4DAC-9504-19390A079BE7}"/>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5" name="Segnaposto piè di pagina 4">
            <a:extLst>
              <a:ext uri="{FF2B5EF4-FFF2-40B4-BE49-F238E27FC236}">
                <a16:creationId xmlns:a16="http://schemas.microsoft.com/office/drawing/2014/main" id="{82257D9C-CFC4-4107-AAC3-DF3DB4C348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CCB3D68-7754-468B-B5D7-9CDA1A6CC048}"/>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11992107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0FDACF-381F-4217-BA17-A28D81509D8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9922828-913D-4493-8A26-17C6BB050EE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355162-EB45-40EE-9F74-2203B247454C}"/>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5" name="Segnaposto piè di pagina 4">
            <a:extLst>
              <a:ext uri="{FF2B5EF4-FFF2-40B4-BE49-F238E27FC236}">
                <a16:creationId xmlns:a16="http://schemas.microsoft.com/office/drawing/2014/main" id="{55A7161A-238B-409B-ABD7-2E25567FC9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AF1730-76A5-45DF-AFF9-11800BB09A70}"/>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3203360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A57E271-5A3D-4CB4-A093-67E11032E3C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D1A07EB-6C3F-499A-9B06-129BBCDDC72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0B0EBA5-0546-4ADA-A5B1-E9B029D753BA}"/>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5" name="Segnaposto piè di pagina 4">
            <a:extLst>
              <a:ext uri="{FF2B5EF4-FFF2-40B4-BE49-F238E27FC236}">
                <a16:creationId xmlns:a16="http://schemas.microsoft.com/office/drawing/2014/main" id="{93644808-C10E-4329-8483-FD217302B79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3E0AD96-61F3-448C-9D9E-FADBEB9A6129}"/>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6970848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39A23B-6FC4-4503-B36D-66542A01D17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C3F274C-3F08-4F67-BC9A-4B79CB1F54F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DAD9334-357D-4FC2-93D9-1DF8BEA7C053}"/>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5" name="Segnaposto piè di pagina 4">
            <a:extLst>
              <a:ext uri="{FF2B5EF4-FFF2-40B4-BE49-F238E27FC236}">
                <a16:creationId xmlns:a16="http://schemas.microsoft.com/office/drawing/2014/main" id="{24468E47-42B4-4F35-BC23-C09D7CD4DB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8F77A8D-D43C-42AE-A8EE-F45AA7EA204C}"/>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4976584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010F5B-DC7E-4958-912E-045802D6274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3D1354B-A71F-4672-AB06-3E2F7ED0AC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77BC396-95F5-424C-9401-AF7B52004EFF}"/>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5" name="Segnaposto piè di pagina 4">
            <a:extLst>
              <a:ext uri="{FF2B5EF4-FFF2-40B4-BE49-F238E27FC236}">
                <a16:creationId xmlns:a16="http://schemas.microsoft.com/office/drawing/2014/main" id="{FA1DFEA3-5E27-4538-A528-7C28292D9B2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D27A30B-1EA6-4587-9025-673E90E9CE55}"/>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41172535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888F61-8BCD-41C5-A562-F0FE3C8805F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570B99D-26F5-4B2B-8E65-8F0FF64A304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308571B-42A4-48B6-9EAA-A3330CD4C1B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0718FB7-F954-44A8-BCC5-6AFFE8597192}"/>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6" name="Segnaposto piè di pagina 5">
            <a:extLst>
              <a:ext uri="{FF2B5EF4-FFF2-40B4-BE49-F238E27FC236}">
                <a16:creationId xmlns:a16="http://schemas.microsoft.com/office/drawing/2014/main" id="{76107A12-92C1-4911-B38D-C38DDCA239E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99CD31A-C6C1-4760-B8E2-9692A9411653}"/>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34447442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3B7E5F-E6A3-4CD7-8CBA-F98B584E3E1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7976FC6-E389-4311-9405-295433DDFE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136D640-0267-471F-B159-8552368A5B0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B189DCD-2046-47CD-85EC-4246E2BD8D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BAD7F3F-B04B-466C-A5B1-E667C2EA82B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2171067-BAB2-4BE3-BE8F-ED49E26E12C9}"/>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8" name="Segnaposto piè di pagina 7">
            <a:extLst>
              <a:ext uri="{FF2B5EF4-FFF2-40B4-BE49-F238E27FC236}">
                <a16:creationId xmlns:a16="http://schemas.microsoft.com/office/drawing/2014/main" id="{B214B64E-A577-4101-8107-B1FAE8DE5C7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2A0E6A6-1A3F-45A5-B3B2-49BF7F095025}"/>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33270627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8EA64D-FA7B-46A7-B48D-835C8FC130E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D72B977-2965-468B-BAC2-26A76B23EF1F}"/>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4" name="Segnaposto piè di pagina 3">
            <a:extLst>
              <a:ext uri="{FF2B5EF4-FFF2-40B4-BE49-F238E27FC236}">
                <a16:creationId xmlns:a16="http://schemas.microsoft.com/office/drawing/2014/main" id="{CA355E33-5D96-48FE-883E-2994A2924CE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9F67AC2-9153-4988-A32C-5D441E743383}"/>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2005027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13639D7-CC91-4C65-9351-49CF04F0B4DA}"/>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3" name="Segnaposto piè di pagina 2">
            <a:extLst>
              <a:ext uri="{FF2B5EF4-FFF2-40B4-BE49-F238E27FC236}">
                <a16:creationId xmlns:a16="http://schemas.microsoft.com/office/drawing/2014/main" id="{C5598297-B405-4219-BE9E-B6D88C4983A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9B7B9B3-04BA-4399-B7E6-88CC13868771}"/>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41423355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CD2005-B4B9-4B74-9662-48E0DE96423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CCB5FB8-DC9B-4182-8FB6-4BCC3F713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8682C74-D2B7-407A-AFA1-58AA35C19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EECF9C3-FCD2-42E6-A021-E36D5EF51921}"/>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6" name="Segnaposto piè di pagina 5">
            <a:extLst>
              <a:ext uri="{FF2B5EF4-FFF2-40B4-BE49-F238E27FC236}">
                <a16:creationId xmlns:a16="http://schemas.microsoft.com/office/drawing/2014/main" id="{33896DFF-551B-4345-820E-4B0134BAB9F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D982F56-9F6C-4070-9F88-AAFAED2A15DD}"/>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17297876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A7B5D0-4A96-4264-BB85-04F76827DF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33F3005-F8B7-49D9-8580-6E844ED18A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9A7C45C-70BD-4C74-9E0A-BA5E1567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5CD1894-EF8C-4CC3-9C6D-D2495E05CE38}"/>
              </a:ext>
            </a:extLst>
          </p:cNvPr>
          <p:cNvSpPr>
            <a:spLocks noGrp="1"/>
          </p:cNvSpPr>
          <p:nvPr>
            <p:ph type="dt" sz="half" idx="10"/>
          </p:nvPr>
        </p:nvSpPr>
        <p:spPr/>
        <p:txBody>
          <a:bodyPr/>
          <a:lstStyle/>
          <a:p>
            <a:fld id="{304222EA-155B-4332-8772-343CA80FEEAA}" type="datetimeFigureOut">
              <a:rPr lang="it-IT" smtClean="0"/>
              <a:t>15/12/2022</a:t>
            </a:fld>
            <a:endParaRPr lang="it-IT"/>
          </a:p>
        </p:txBody>
      </p:sp>
      <p:sp>
        <p:nvSpPr>
          <p:cNvPr id="6" name="Segnaposto piè di pagina 5">
            <a:extLst>
              <a:ext uri="{FF2B5EF4-FFF2-40B4-BE49-F238E27FC236}">
                <a16:creationId xmlns:a16="http://schemas.microsoft.com/office/drawing/2014/main" id="{810579CB-BBE4-4F03-B7DD-25EF9FC8506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AAD4A07-01E0-426C-A1E7-464A3E21272A}"/>
              </a:ext>
            </a:extLst>
          </p:cNvPr>
          <p:cNvSpPr>
            <a:spLocks noGrp="1"/>
          </p:cNvSpPr>
          <p:nvPr>
            <p:ph type="sldNum" sz="quarter" idx="12"/>
          </p:nvPr>
        </p:nvSpPr>
        <p:spPr/>
        <p:txBody>
          <a:bodyPr/>
          <a:lstStyle/>
          <a:p>
            <a:fld id="{96ED5D68-825D-4FCE-93FE-12C4F1B2A792}" type="slidenum">
              <a:rPr lang="it-IT" smtClean="0"/>
              <a:t>‹N›</a:t>
            </a:fld>
            <a:endParaRPr lang="it-IT"/>
          </a:p>
        </p:txBody>
      </p:sp>
    </p:spTree>
    <p:extLst>
      <p:ext uri="{BB962C8B-B14F-4D97-AF65-F5344CB8AC3E}">
        <p14:creationId xmlns:p14="http://schemas.microsoft.com/office/powerpoint/2010/main" val="21129439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E4141AC-6DAA-421E-9AA8-272C5A3F5C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1A91A88-713F-4564-844E-BB0581701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155F46-2BD1-4BF2-959C-9126F117D5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222EA-155B-4332-8772-343CA80FEEAA}" type="datetimeFigureOut">
              <a:rPr lang="it-IT" smtClean="0"/>
              <a:t>15/12/2022</a:t>
            </a:fld>
            <a:endParaRPr lang="it-IT"/>
          </a:p>
        </p:txBody>
      </p:sp>
      <p:sp>
        <p:nvSpPr>
          <p:cNvPr id="5" name="Segnaposto piè di pagina 4">
            <a:extLst>
              <a:ext uri="{FF2B5EF4-FFF2-40B4-BE49-F238E27FC236}">
                <a16:creationId xmlns:a16="http://schemas.microsoft.com/office/drawing/2014/main" id="{C51EF5F7-2303-4D78-B66A-62206A727D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0C94A05-97B5-4D49-ABFE-B1513D570A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D5D68-825D-4FCE-93FE-12C4F1B2A792}" type="slidenum">
              <a:rPr lang="it-IT" smtClean="0"/>
              <a:t>‹N›</a:t>
            </a:fld>
            <a:endParaRPr lang="it-IT"/>
          </a:p>
        </p:txBody>
      </p:sp>
    </p:spTree>
    <p:extLst>
      <p:ext uri="{BB962C8B-B14F-4D97-AF65-F5344CB8AC3E}">
        <p14:creationId xmlns:p14="http://schemas.microsoft.com/office/powerpoint/2010/main" val="1111586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corona d'avvento">
            <a:extLst>
              <a:ext uri="{FF2B5EF4-FFF2-40B4-BE49-F238E27FC236}">
                <a16:creationId xmlns:a16="http://schemas.microsoft.com/office/drawing/2014/main" id="{08914714-AD5C-42FA-835B-004EA8674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4102" cy="738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017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4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C6DAB77-AD9F-96BD-B929-1EBB550E2B6E}"/>
              </a:ext>
            </a:extLst>
          </p:cNvPr>
          <p:cNvSpPr/>
          <p:nvPr/>
        </p:nvSpPr>
        <p:spPr>
          <a:xfrm>
            <a:off x="1997683" y="434201"/>
            <a:ext cx="6717324" cy="646331"/>
          </a:xfrm>
          <a:prstGeom prst="rect">
            <a:avLst/>
          </a:prstGeom>
        </p:spPr>
        <p:txBody>
          <a:bodyPr wrap="square">
            <a:spAutoFit/>
          </a:bodyPr>
          <a:lstStyle/>
          <a:p>
            <a:r>
              <a:rPr lang="de-DE" dirty="0"/>
              <a:t>Der Sohn Gottes steht im Mittelpunkt der sieben Antiphonen, obwohl er nicht ein einziges Mal genannt wird.</a:t>
            </a:r>
            <a:endParaRPr lang="it-IT" i="1" dirty="0"/>
          </a:p>
        </p:txBody>
      </p:sp>
      <p:sp>
        <p:nvSpPr>
          <p:cNvPr id="5" name="Rettangolo 4">
            <a:extLst>
              <a:ext uri="{FF2B5EF4-FFF2-40B4-BE49-F238E27FC236}">
                <a16:creationId xmlns:a16="http://schemas.microsoft.com/office/drawing/2014/main" id="{D428F854-7F7C-6D13-2F7E-6FAC9EAEC420}"/>
              </a:ext>
            </a:extLst>
          </p:cNvPr>
          <p:cNvSpPr/>
          <p:nvPr/>
        </p:nvSpPr>
        <p:spPr>
          <a:xfrm>
            <a:off x="4860926" y="2408218"/>
            <a:ext cx="6717324" cy="3898503"/>
          </a:xfrm>
          <a:prstGeom prst="rect">
            <a:avLst/>
          </a:prstGeom>
        </p:spPr>
        <p:txBody>
          <a:bodyPr wrap="square">
            <a:spAutoFit/>
          </a:bodyPr>
          <a:lstStyle/>
          <a:p>
            <a:pPr algn="just"/>
            <a:r>
              <a:rPr lang="de-DE" dirty="0"/>
              <a:t>Liest man die Anfangsbuchstaben aller Anreden rückwärts, ergibt sich der lateinische </a:t>
            </a:r>
            <a:r>
              <a:rPr lang="de-DE" dirty="0" err="1"/>
              <a:t>Leistenvers</a:t>
            </a:r>
            <a:r>
              <a:rPr lang="de-DE" dirty="0"/>
              <a:t> "</a:t>
            </a:r>
            <a:r>
              <a:rPr lang="de-DE" b="1" dirty="0" err="1"/>
              <a:t>ero</a:t>
            </a:r>
            <a:r>
              <a:rPr lang="de-DE" b="1" dirty="0"/>
              <a:t> </a:t>
            </a:r>
            <a:r>
              <a:rPr lang="de-DE" b="1" dirty="0" err="1"/>
              <a:t>cras</a:t>
            </a:r>
            <a:r>
              <a:rPr lang="de-DE" dirty="0"/>
              <a:t>": „</a:t>
            </a:r>
            <a:r>
              <a:rPr lang="de-DE" b="1" dirty="0"/>
              <a:t>Morgen werde ich da sein“</a:t>
            </a:r>
            <a:r>
              <a:rPr lang="de-DE" dirty="0"/>
              <a:t>.</a:t>
            </a:r>
          </a:p>
          <a:p>
            <a:pPr algn="just">
              <a:lnSpc>
                <a:spcPts val="1600"/>
              </a:lnSpc>
            </a:pPr>
            <a:endParaRPr lang="de-DE" dirty="0"/>
          </a:p>
          <a:p>
            <a:pPr algn="just"/>
            <a:r>
              <a:rPr lang="de-DE" i="1" dirty="0"/>
              <a:t>S. Offb 22,20 </a:t>
            </a:r>
            <a:r>
              <a:rPr lang="de-DE" b="1" i="1" dirty="0"/>
              <a:t>Er, der dies bezeugt, spricht: Ja, ich komme bald.  Amen. Komm, Herr Jesus! </a:t>
            </a:r>
            <a:endParaRPr lang="de-DE" dirty="0"/>
          </a:p>
          <a:p>
            <a:pPr algn="just"/>
            <a:br>
              <a:rPr lang="it-IT" i="1" dirty="0"/>
            </a:br>
            <a:r>
              <a:rPr lang="it-IT" i="1" dirty="0"/>
              <a:t>  </a:t>
            </a:r>
            <a:r>
              <a:rPr lang="it-IT" b="1" i="1" dirty="0"/>
              <a:t>S</a:t>
            </a:r>
            <a:r>
              <a:rPr lang="it-IT" i="1" dirty="0"/>
              <a:t> </a:t>
            </a:r>
            <a:r>
              <a:rPr lang="it-IT" i="1" dirty="0" err="1"/>
              <a:t>apientia</a:t>
            </a:r>
            <a:r>
              <a:rPr lang="it-IT" i="1" dirty="0"/>
              <a:t> - Sapienza </a:t>
            </a:r>
          </a:p>
          <a:p>
            <a:r>
              <a:rPr lang="it-IT" i="1" dirty="0"/>
              <a:t>  </a:t>
            </a:r>
            <a:r>
              <a:rPr lang="it-IT" b="1" i="1" dirty="0"/>
              <a:t>A</a:t>
            </a:r>
            <a:r>
              <a:rPr lang="it-IT" i="1" dirty="0"/>
              <a:t> donai - Signore </a:t>
            </a:r>
          </a:p>
          <a:p>
            <a:r>
              <a:rPr lang="it-IT" i="1" dirty="0"/>
              <a:t>  </a:t>
            </a:r>
            <a:r>
              <a:rPr lang="it-IT" b="1" i="1" dirty="0"/>
              <a:t>R</a:t>
            </a:r>
            <a:r>
              <a:rPr lang="it-IT" i="1" dirty="0"/>
              <a:t> </a:t>
            </a:r>
            <a:r>
              <a:rPr lang="it-IT" i="1" dirty="0" err="1"/>
              <a:t>adix</a:t>
            </a:r>
            <a:r>
              <a:rPr lang="it-IT" i="1" dirty="0"/>
              <a:t> - Germoglio </a:t>
            </a:r>
          </a:p>
          <a:p>
            <a:r>
              <a:rPr lang="it-IT" i="1" dirty="0"/>
              <a:t>  </a:t>
            </a:r>
            <a:r>
              <a:rPr lang="it-IT" b="1" i="1" dirty="0"/>
              <a:t>C</a:t>
            </a:r>
            <a:r>
              <a:rPr lang="it-IT" i="1" dirty="0"/>
              <a:t> </a:t>
            </a:r>
            <a:r>
              <a:rPr lang="it-IT" i="1" dirty="0" err="1"/>
              <a:t>lavis</a:t>
            </a:r>
            <a:r>
              <a:rPr lang="it-IT" i="1" dirty="0"/>
              <a:t> – Chiave </a:t>
            </a:r>
            <a:br>
              <a:rPr lang="it-IT" i="1" dirty="0"/>
            </a:br>
            <a:endParaRPr lang="it-IT" i="1" dirty="0"/>
          </a:p>
          <a:p>
            <a:r>
              <a:rPr lang="it-IT" i="1" dirty="0"/>
              <a:t>  </a:t>
            </a:r>
            <a:r>
              <a:rPr lang="it-IT" b="1" i="1" dirty="0"/>
              <a:t>O</a:t>
            </a:r>
            <a:r>
              <a:rPr lang="it-IT" i="1" dirty="0"/>
              <a:t> </a:t>
            </a:r>
            <a:r>
              <a:rPr lang="it-IT" i="1" dirty="0" err="1"/>
              <a:t>riens</a:t>
            </a:r>
            <a:r>
              <a:rPr lang="it-IT" i="1" dirty="0"/>
              <a:t> - Astro </a:t>
            </a:r>
          </a:p>
          <a:p>
            <a:r>
              <a:rPr lang="it-IT" i="1" dirty="0"/>
              <a:t>  </a:t>
            </a:r>
            <a:r>
              <a:rPr lang="it-IT" b="1" i="1" dirty="0"/>
              <a:t>R</a:t>
            </a:r>
            <a:r>
              <a:rPr lang="it-IT" i="1" dirty="0"/>
              <a:t> ex - Re </a:t>
            </a:r>
          </a:p>
          <a:p>
            <a:r>
              <a:rPr lang="it-IT" i="1" dirty="0"/>
              <a:t>  </a:t>
            </a:r>
            <a:r>
              <a:rPr lang="it-IT" b="1" i="1" dirty="0"/>
              <a:t>E</a:t>
            </a:r>
            <a:r>
              <a:rPr lang="it-IT" i="1" dirty="0"/>
              <a:t> </a:t>
            </a:r>
            <a:r>
              <a:rPr lang="it-IT" i="1" dirty="0" err="1"/>
              <a:t>mmanuel</a:t>
            </a:r>
            <a:r>
              <a:rPr lang="it-IT" i="1" dirty="0"/>
              <a:t> – Emmanuele</a:t>
            </a:r>
          </a:p>
        </p:txBody>
      </p:sp>
      <p:sp>
        <p:nvSpPr>
          <p:cNvPr id="6" name="Rettangolo 5">
            <a:extLst>
              <a:ext uri="{FF2B5EF4-FFF2-40B4-BE49-F238E27FC236}">
                <a16:creationId xmlns:a16="http://schemas.microsoft.com/office/drawing/2014/main" id="{189A7EDC-7427-EA0B-5884-13CF5678BD39}"/>
              </a:ext>
            </a:extLst>
          </p:cNvPr>
          <p:cNvSpPr/>
          <p:nvPr/>
        </p:nvSpPr>
        <p:spPr>
          <a:xfrm>
            <a:off x="3009901" y="1268631"/>
            <a:ext cx="6581406" cy="923330"/>
          </a:xfrm>
          <a:prstGeom prst="rect">
            <a:avLst/>
          </a:prstGeom>
        </p:spPr>
        <p:txBody>
          <a:bodyPr wrap="square">
            <a:spAutoFit/>
          </a:bodyPr>
          <a:lstStyle/>
          <a:p>
            <a:pPr algn="just"/>
            <a:r>
              <a:rPr lang="de-DE" dirty="0"/>
              <a:t>Die Reihenfolge der sieben Strophen steht fest und ist nicht austauschbar: Es geht zunächst um die präexistente Weisheit, dann um den Exodus und weiter um die Davids- und Prophetenzeit.</a:t>
            </a:r>
            <a:endParaRPr lang="it-IT" i="1" dirty="0"/>
          </a:p>
        </p:txBody>
      </p:sp>
      <p:pic>
        <p:nvPicPr>
          <p:cNvPr id="7" name="Immagine 6">
            <a:extLst>
              <a:ext uri="{FF2B5EF4-FFF2-40B4-BE49-F238E27FC236}">
                <a16:creationId xmlns:a16="http://schemas.microsoft.com/office/drawing/2014/main" id="{89CD1EB7-3525-9DD7-3F35-27525917DCF8}"/>
              </a:ext>
            </a:extLst>
          </p:cNvPr>
          <p:cNvPicPr>
            <a:picLocks noChangeAspect="1"/>
          </p:cNvPicPr>
          <p:nvPr/>
        </p:nvPicPr>
        <p:blipFill>
          <a:blip r:embed="rId2"/>
          <a:stretch>
            <a:fillRect/>
          </a:stretch>
        </p:blipFill>
        <p:spPr>
          <a:xfrm>
            <a:off x="917473" y="2459018"/>
            <a:ext cx="3752953" cy="3761581"/>
          </a:xfrm>
          <a:prstGeom prst="rect">
            <a:avLst/>
          </a:prstGeom>
        </p:spPr>
      </p:pic>
    </p:spTree>
    <p:extLst>
      <p:ext uri="{BB962C8B-B14F-4D97-AF65-F5344CB8AC3E}">
        <p14:creationId xmlns:p14="http://schemas.microsoft.com/office/powerpoint/2010/main" val="62922222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BF718B8-E0C2-45F2-95D4-7FDEEE0ED528}"/>
              </a:ext>
            </a:extLst>
          </p:cNvPr>
          <p:cNvSpPr/>
          <p:nvPr/>
        </p:nvSpPr>
        <p:spPr>
          <a:xfrm>
            <a:off x="2498725" y="932916"/>
            <a:ext cx="6096000" cy="1015663"/>
          </a:xfrm>
          <a:prstGeom prst="rect">
            <a:avLst/>
          </a:prstGeom>
        </p:spPr>
        <p:txBody>
          <a:bodyPr>
            <a:spAutoFit/>
          </a:bodyPr>
          <a:lstStyle/>
          <a:p>
            <a:r>
              <a:rPr lang="de-DE" sz="2000" dirty="0"/>
              <a:t>Charakteristisch für jede Antiphon ist, immer einen Bezug zur Vergangenheit, Gegenwart und Zukunft zu haben.</a:t>
            </a:r>
            <a:endParaRPr lang="it-IT" sz="2000" dirty="0"/>
          </a:p>
        </p:txBody>
      </p:sp>
      <p:sp>
        <p:nvSpPr>
          <p:cNvPr id="3" name="Rettangolo 2">
            <a:extLst>
              <a:ext uri="{FF2B5EF4-FFF2-40B4-BE49-F238E27FC236}">
                <a16:creationId xmlns:a16="http://schemas.microsoft.com/office/drawing/2014/main" id="{73E46CAB-665C-4D63-A1E8-096A0ECFE52F}"/>
              </a:ext>
            </a:extLst>
          </p:cNvPr>
          <p:cNvSpPr/>
          <p:nvPr/>
        </p:nvSpPr>
        <p:spPr>
          <a:xfrm>
            <a:off x="6267450" y="4450394"/>
            <a:ext cx="5140325" cy="1015663"/>
          </a:xfrm>
          <a:prstGeom prst="rect">
            <a:avLst/>
          </a:prstGeom>
        </p:spPr>
        <p:txBody>
          <a:bodyPr wrap="square">
            <a:spAutoFit/>
          </a:bodyPr>
          <a:lstStyle/>
          <a:p>
            <a:pPr algn="just"/>
            <a:r>
              <a:rPr lang="de-DE" sz="2000" dirty="0"/>
              <a:t>Die «O-Antiphonen» sind so angeordnet, dass der Heiligabend auf den achten Tag fällt, den ersten Tag der neuen Schöpfung.</a:t>
            </a:r>
            <a:endParaRPr lang="it-IT" sz="2000" dirty="0"/>
          </a:p>
        </p:txBody>
      </p:sp>
      <p:sp>
        <p:nvSpPr>
          <p:cNvPr id="4" name="Rettangolo 3">
            <a:extLst>
              <a:ext uri="{FF2B5EF4-FFF2-40B4-BE49-F238E27FC236}">
                <a16:creationId xmlns:a16="http://schemas.microsoft.com/office/drawing/2014/main" id="{C15F20C3-BE2C-4320-890A-EEB6AF817152}"/>
              </a:ext>
            </a:extLst>
          </p:cNvPr>
          <p:cNvSpPr/>
          <p:nvPr/>
        </p:nvSpPr>
        <p:spPr>
          <a:xfrm>
            <a:off x="5922735" y="2025574"/>
            <a:ext cx="4294717" cy="1938992"/>
          </a:xfrm>
          <a:prstGeom prst="rect">
            <a:avLst/>
          </a:prstGeom>
        </p:spPr>
        <p:txBody>
          <a:bodyPr wrap="square">
            <a:spAutoFit/>
          </a:bodyPr>
          <a:lstStyle/>
          <a:p>
            <a:pPr algn="just"/>
            <a:r>
              <a:rPr lang="de-DE" sz="2000" dirty="0"/>
              <a:t>Man blickt auf das Handeln Gottes in der Vergangenheit, um Sein Kommen in die Gegenwart in der Kirche, die wir sind, anzurufen, in Erwartung der endzeitlichen und endgültigen Vollen-dung Christi in Herrlichkeit.</a:t>
            </a:r>
            <a:endParaRPr lang="it-IT" sz="2000" dirty="0"/>
          </a:p>
        </p:txBody>
      </p:sp>
      <p:pic>
        <p:nvPicPr>
          <p:cNvPr id="6" name="Immagine 5">
            <a:extLst>
              <a:ext uri="{FF2B5EF4-FFF2-40B4-BE49-F238E27FC236}">
                <a16:creationId xmlns:a16="http://schemas.microsoft.com/office/drawing/2014/main" id="{0DDC143A-3451-7308-17D3-EA317B1B1AC1}"/>
              </a:ext>
            </a:extLst>
          </p:cNvPr>
          <p:cNvPicPr>
            <a:picLocks noChangeAspect="1"/>
          </p:cNvPicPr>
          <p:nvPr/>
        </p:nvPicPr>
        <p:blipFill>
          <a:blip r:embed="rId2"/>
          <a:stretch>
            <a:fillRect/>
          </a:stretch>
        </p:blipFill>
        <p:spPr>
          <a:xfrm>
            <a:off x="784225" y="2294232"/>
            <a:ext cx="4762500" cy="3171825"/>
          </a:xfrm>
          <a:prstGeom prst="rect">
            <a:avLst/>
          </a:prstGeom>
        </p:spPr>
      </p:pic>
    </p:spTree>
    <p:extLst>
      <p:ext uri="{BB962C8B-B14F-4D97-AF65-F5344CB8AC3E}">
        <p14:creationId xmlns:p14="http://schemas.microsoft.com/office/powerpoint/2010/main" val="3639819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324F2DF-ECB2-5AB3-3F55-84594CC3EEA2}"/>
              </a:ext>
            </a:extLst>
          </p:cNvPr>
          <p:cNvPicPr>
            <a:picLocks noChangeAspect="1"/>
          </p:cNvPicPr>
          <p:nvPr/>
        </p:nvPicPr>
        <p:blipFill>
          <a:blip r:embed="rId2"/>
          <a:stretch>
            <a:fillRect/>
          </a:stretch>
        </p:blipFill>
        <p:spPr>
          <a:xfrm>
            <a:off x="2673817" y="0"/>
            <a:ext cx="6844366" cy="6858000"/>
          </a:xfrm>
          <a:prstGeom prst="rect">
            <a:avLst/>
          </a:prstGeom>
        </p:spPr>
      </p:pic>
    </p:spTree>
    <p:extLst>
      <p:ext uri="{BB962C8B-B14F-4D97-AF65-F5344CB8AC3E}">
        <p14:creationId xmlns:p14="http://schemas.microsoft.com/office/powerpoint/2010/main" val="41452816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2" descr="Advent antiphons - Liturgical Space">
            <a:extLst>
              <a:ext uri="{FF2B5EF4-FFF2-40B4-BE49-F238E27FC236}">
                <a16:creationId xmlns:a16="http://schemas.microsoft.com/office/drawing/2014/main" id="{0BF7D9DB-C281-8850-8A81-B3B17CB1F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0391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8643546-2F65-2173-5819-D6F36037721A}"/>
              </a:ext>
            </a:extLst>
          </p:cNvPr>
          <p:cNvSpPr txBox="1"/>
          <p:nvPr/>
        </p:nvSpPr>
        <p:spPr>
          <a:xfrm>
            <a:off x="5950630" y="1120676"/>
            <a:ext cx="4688114" cy="2308324"/>
          </a:xfrm>
          <a:prstGeom prst="rect">
            <a:avLst/>
          </a:prstGeom>
          <a:noFill/>
        </p:spPr>
        <p:txBody>
          <a:bodyPr wrap="square">
            <a:spAutoFit/>
          </a:bodyPr>
          <a:lstStyle/>
          <a:p>
            <a:pPr algn="ctr"/>
            <a:r>
              <a:rPr lang="it-IT" b="0" i="1" dirty="0">
                <a:solidFill>
                  <a:srgbClr val="202122"/>
                </a:solidFill>
                <a:effectLst/>
                <a:latin typeface="Arial" panose="020B0604020202020204" pitchFamily="34" charset="0"/>
              </a:rPr>
              <a:t>17. </a:t>
            </a:r>
            <a:r>
              <a:rPr lang="it-IT" b="0" i="1" dirty="0" err="1">
                <a:solidFill>
                  <a:srgbClr val="202122"/>
                </a:solidFill>
                <a:effectLst/>
                <a:latin typeface="Arial" panose="020B0604020202020204" pitchFamily="34" charset="0"/>
              </a:rPr>
              <a:t>Dezember</a:t>
            </a:r>
            <a:endParaRPr lang="it-IT" b="0" i="1" dirty="0">
              <a:solidFill>
                <a:srgbClr val="202122"/>
              </a:solidFill>
              <a:effectLst/>
              <a:latin typeface="Arial" panose="020B0604020202020204" pitchFamily="34" charset="0"/>
            </a:endParaRPr>
          </a:p>
          <a:p>
            <a:endParaRPr lang="it-IT" b="0" i="1" dirty="0">
              <a:solidFill>
                <a:srgbClr val="202122"/>
              </a:solidFill>
              <a:effectLst/>
              <a:latin typeface="Arial" panose="020B0604020202020204" pitchFamily="34" charset="0"/>
            </a:endParaRPr>
          </a:p>
          <a:p>
            <a:pPr algn="ctr"/>
            <a:r>
              <a:rPr lang="it-IT" b="1" dirty="0">
                <a:solidFill>
                  <a:srgbClr val="202122"/>
                </a:solidFill>
                <a:effectLst/>
                <a:latin typeface="Arial" panose="020B0604020202020204" pitchFamily="34" charset="0"/>
              </a:rPr>
              <a:t>O </a:t>
            </a:r>
            <a:r>
              <a:rPr lang="it-IT" b="1" dirty="0" err="1">
                <a:solidFill>
                  <a:srgbClr val="202122"/>
                </a:solidFill>
                <a:latin typeface="Arial" panose="020B0604020202020204" pitchFamily="34" charset="0"/>
              </a:rPr>
              <a:t>S</a:t>
            </a:r>
            <a:r>
              <a:rPr lang="it-IT" b="1" dirty="0" err="1">
                <a:solidFill>
                  <a:srgbClr val="202122"/>
                </a:solidFill>
                <a:effectLst/>
                <a:latin typeface="Arial" panose="020B0604020202020204" pitchFamily="34" charset="0"/>
              </a:rPr>
              <a:t>apientia</a:t>
            </a:r>
            <a:r>
              <a:rPr lang="it-IT" b="1" dirty="0">
                <a:solidFill>
                  <a:srgbClr val="202122"/>
                </a:solidFill>
                <a:effectLst/>
                <a:latin typeface="Arial" panose="020B0604020202020204" pitchFamily="34" charset="0"/>
              </a:rPr>
              <a:t>,</a:t>
            </a:r>
            <a:br>
              <a:rPr lang="it-IT" b="1" dirty="0"/>
            </a:br>
            <a:r>
              <a:rPr lang="it-IT" b="1" i="0" dirty="0" err="1">
                <a:solidFill>
                  <a:srgbClr val="202122"/>
                </a:solidFill>
                <a:effectLst/>
                <a:latin typeface="Arial" panose="020B0604020202020204" pitchFamily="34" charset="0"/>
              </a:rPr>
              <a:t>quae</a:t>
            </a:r>
            <a:r>
              <a:rPr lang="it-IT" b="1" i="0" dirty="0">
                <a:solidFill>
                  <a:srgbClr val="202122"/>
                </a:solidFill>
                <a:effectLst/>
                <a:latin typeface="Arial" panose="020B0604020202020204" pitchFamily="34" charset="0"/>
              </a:rPr>
              <a:t> ex ore Altissimi </a:t>
            </a:r>
            <a:r>
              <a:rPr lang="it-IT" b="1" i="0" dirty="0" err="1">
                <a:solidFill>
                  <a:srgbClr val="202122"/>
                </a:solidFill>
                <a:effectLst/>
                <a:latin typeface="Arial" panose="020B0604020202020204" pitchFamily="34" charset="0"/>
              </a:rPr>
              <a:t>prodiisti</a:t>
            </a:r>
            <a:r>
              <a:rPr lang="it-IT" b="1" i="0" dirty="0">
                <a:solidFill>
                  <a:srgbClr val="202122"/>
                </a:solidFill>
                <a:effectLst/>
                <a:latin typeface="Arial" panose="020B0604020202020204" pitchFamily="34" charset="0"/>
              </a:rPr>
              <a:t>,</a:t>
            </a:r>
            <a:br>
              <a:rPr lang="it-IT" b="1" dirty="0"/>
            </a:br>
            <a:r>
              <a:rPr lang="it-IT" b="1" i="0" dirty="0" err="1">
                <a:solidFill>
                  <a:srgbClr val="202122"/>
                </a:solidFill>
                <a:effectLst/>
                <a:latin typeface="Arial" panose="020B0604020202020204" pitchFamily="34" charset="0"/>
              </a:rPr>
              <a:t>attingens</a:t>
            </a:r>
            <a:r>
              <a:rPr lang="it-IT" b="1" i="0" dirty="0">
                <a:solidFill>
                  <a:srgbClr val="202122"/>
                </a:solidFill>
                <a:effectLst/>
                <a:latin typeface="Arial" panose="020B0604020202020204" pitchFamily="34" charset="0"/>
              </a:rPr>
              <a:t> a fine </a:t>
            </a:r>
            <a:r>
              <a:rPr lang="it-IT" b="1" i="0" dirty="0" err="1">
                <a:solidFill>
                  <a:srgbClr val="202122"/>
                </a:solidFill>
                <a:effectLst/>
                <a:latin typeface="Arial" panose="020B0604020202020204" pitchFamily="34" charset="0"/>
              </a:rPr>
              <a:t>usque</a:t>
            </a:r>
            <a:r>
              <a:rPr lang="it-IT" b="1" i="0" dirty="0">
                <a:solidFill>
                  <a:srgbClr val="202122"/>
                </a:solidFill>
                <a:effectLst/>
                <a:latin typeface="Arial" panose="020B0604020202020204" pitchFamily="34" charset="0"/>
              </a:rPr>
              <a:t> ad </a:t>
            </a:r>
            <a:r>
              <a:rPr lang="it-IT" b="1" i="0" dirty="0" err="1">
                <a:solidFill>
                  <a:srgbClr val="202122"/>
                </a:solidFill>
                <a:effectLst/>
                <a:latin typeface="Arial" panose="020B0604020202020204" pitchFamily="34" charset="0"/>
              </a:rPr>
              <a:t>finem</a:t>
            </a:r>
            <a:r>
              <a:rPr lang="it-IT" b="1" i="0" dirty="0">
                <a:solidFill>
                  <a:srgbClr val="202122"/>
                </a:solidFill>
                <a:effectLst/>
                <a:latin typeface="Arial" panose="020B0604020202020204" pitchFamily="34" charset="0"/>
              </a:rPr>
              <a:t>,</a:t>
            </a:r>
            <a:br>
              <a:rPr lang="it-IT" b="1" dirty="0"/>
            </a:br>
            <a:r>
              <a:rPr lang="it-IT" b="1" i="0" dirty="0" err="1">
                <a:solidFill>
                  <a:srgbClr val="202122"/>
                </a:solidFill>
                <a:effectLst/>
                <a:latin typeface="Arial" panose="020B0604020202020204" pitchFamily="34" charset="0"/>
              </a:rPr>
              <a:t>fortiter</a:t>
            </a:r>
            <a:r>
              <a:rPr lang="it-IT" b="1" i="0" dirty="0">
                <a:solidFill>
                  <a:srgbClr val="202122"/>
                </a:solidFill>
                <a:effectLst/>
                <a:latin typeface="Arial" panose="020B0604020202020204" pitchFamily="34" charset="0"/>
              </a:rPr>
              <a:t> </a:t>
            </a:r>
            <a:r>
              <a:rPr lang="it-IT" b="1" i="0" dirty="0" err="1">
                <a:solidFill>
                  <a:srgbClr val="202122"/>
                </a:solidFill>
                <a:effectLst/>
                <a:latin typeface="Arial" panose="020B0604020202020204" pitchFamily="34" charset="0"/>
              </a:rPr>
              <a:t>suaviterque</a:t>
            </a:r>
            <a:r>
              <a:rPr lang="it-IT" b="1" i="0" dirty="0">
                <a:solidFill>
                  <a:srgbClr val="202122"/>
                </a:solidFill>
                <a:effectLst/>
                <a:latin typeface="Arial" panose="020B0604020202020204" pitchFamily="34" charset="0"/>
              </a:rPr>
              <a:t> </a:t>
            </a:r>
            <a:r>
              <a:rPr lang="it-IT" b="1" i="0" dirty="0" err="1">
                <a:solidFill>
                  <a:srgbClr val="202122"/>
                </a:solidFill>
                <a:effectLst/>
                <a:latin typeface="Arial" panose="020B0604020202020204" pitchFamily="34" charset="0"/>
              </a:rPr>
              <a:t>disponens</a:t>
            </a:r>
            <a:r>
              <a:rPr lang="it-IT" b="1" i="0" dirty="0">
                <a:solidFill>
                  <a:srgbClr val="202122"/>
                </a:solidFill>
                <a:effectLst/>
                <a:latin typeface="Arial" panose="020B0604020202020204" pitchFamily="34" charset="0"/>
              </a:rPr>
              <a:t> omnia:</a:t>
            </a:r>
            <a:br>
              <a:rPr lang="it-IT" b="1" dirty="0"/>
            </a:br>
            <a:r>
              <a:rPr lang="it-IT" b="1" i="0" dirty="0">
                <a:solidFill>
                  <a:srgbClr val="202122"/>
                </a:solidFill>
                <a:effectLst/>
                <a:latin typeface="Arial" panose="020B0604020202020204" pitchFamily="34" charset="0"/>
              </a:rPr>
              <a:t>veni ad </a:t>
            </a:r>
            <a:r>
              <a:rPr lang="it-IT" b="1" i="0" dirty="0" err="1">
                <a:solidFill>
                  <a:srgbClr val="202122"/>
                </a:solidFill>
                <a:effectLst/>
                <a:latin typeface="Arial" panose="020B0604020202020204" pitchFamily="34" charset="0"/>
              </a:rPr>
              <a:t>docendum</a:t>
            </a:r>
            <a:r>
              <a:rPr lang="it-IT" b="1" i="0" dirty="0">
                <a:solidFill>
                  <a:srgbClr val="202122"/>
                </a:solidFill>
                <a:effectLst/>
                <a:latin typeface="Arial" panose="020B0604020202020204" pitchFamily="34" charset="0"/>
              </a:rPr>
              <a:t> nos</a:t>
            </a:r>
            <a:br>
              <a:rPr lang="it-IT" b="1" dirty="0"/>
            </a:br>
            <a:r>
              <a:rPr lang="it-IT" b="1" i="0" dirty="0" err="1">
                <a:solidFill>
                  <a:srgbClr val="202122"/>
                </a:solidFill>
                <a:effectLst/>
                <a:latin typeface="Arial" panose="020B0604020202020204" pitchFamily="34" charset="0"/>
              </a:rPr>
              <a:t>viam</a:t>
            </a:r>
            <a:r>
              <a:rPr lang="it-IT" b="1" i="0" dirty="0">
                <a:solidFill>
                  <a:srgbClr val="202122"/>
                </a:solidFill>
                <a:effectLst/>
                <a:latin typeface="Arial" panose="020B0604020202020204" pitchFamily="34" charset="0"/>
              </a:rPr>
              <a:t> </a:t>
            </a:r>
            <a:r>
              <a:rPr lang="it-IT" b="1" i="0" dirty="0" err="1">
                <a:solidFill>
                  <a:srgbClr val="202122"/>
                </a:solidFill>
                <a:effectLst/>
                <a:latin typeface="Arial" panose="020B0604020202020204" pitchFamily="34" charset="0"/>
              </a:rPr>
              <a:t>prudentiae</a:t>
            </a:r>
            <a:r>
              <a:rPr lang="it-IT" b="1" i="0" dirty="0">
                <a:solidFill>
                  <a:srgbClr val="202122"/>
                </a:solidFill>
                <a:effectLst/>
                <a:latin typeface="Arial" panose="020B0604020202020204" pitchFamily="34" charset="0"/>
              </a:rPr>
              <a:t>.</a:t>
            </a:r>
            <a:endParaRPr lang="it-IT" b="1" dirty="0"/>
          </a:p>
        </p:txBody>
      </p:sp>
      <p:sp>
        <p:nvSpPr>
          <p:cNvPr id="8" name="CasellaDiTesto 7">
            <a:extLst>
              <a:ext uri="{FF2B5EF4-FFF2-40B4-BE49-F238E27FC236}">
                <a16:creationId xmlns:a16="http://schemas.microsoft.com/office/drawing/2014/main" id="{FE3E0D0C-4067-F302-A1D7-9F231E2A78BB}"/>
              </a:ext>
            </a:extLst>
          </p:cNvPr>
          <p:cNvSpPr txBox="1"/>
          <p:nvPr/>
        </p:nvSpPr>
        <p:spPr>
          <a:xfrm>
            <a:off x="5246687" y="3702094"/>
            <a:ext cx="6096000" cy="1754326"/>
          </a:xfrm>
          <a:prstGeom prst="rect">
            <a:avLst/>
          </a:prstGeom>
          <a:noFill/>
        </p:spPr>
        <p:txBody>
          <a:bodyPr wrap="square">
            <a:spAutoFit/>
          </a:bodyPr>
          <a:lstStyle/>
          <a:p>
            <a:pPr algn="ctr"/>
            <a:r>
              <a:rPr lang="de-DE" b="0" i="0" dirty="0">
                <a:solidFill>
                  <a:srgbClr val="202122"/>
                </a:solidFill>
                <a:effectLst/>
                <a:latin typeface="Arial" panose="020B0604020202020204" pitchFamily="34" charset="0"/>
              </a:rPr>
              <a:t>O Weisheit,</a:t>
            </a:r>
            <a:br>
              <a:rPr lang="de-DE" dirty="0"/>
            </a:br>
            <a:r>
              <a:rPr lang="de-DE" b="0" i="0" dirty="0">
                <a:solidFill>
                  <a:srgbClr val="202122"/>
                </a:solidFill>
                <a:effectLst/>
                <a:latin typeface="Arial" panose="020B0604020202020204" pitchFamily="34" charset="0"/>
              </a:rPr>
              <a:t>hervorgegangen aus dem Munde des Höchsten –</a:t>
            </a:r>
            <a:br>
              <a:rPr lang="de-DE" dirty="0"/>
            </a:br>
            <a:r>
              <a:rPr lang="de-DE" b="0" i="0" dirty="0">
                <a:solidFill>
                  <a:srgbClr val="202122"/>
                </a:solidFill>
                <a:effectLst/>
                <a:latin typeface="Arial" panose="020B0604020202020204" pitchFamily="34" charset="0"/>
              </a:rPr>
              <a:t>die Welt umspannst du von einem Ende zum andern,</a:t>
            </a:r>
            <a:br>
              <a:rPr lang="de-DE" dirty="0"/>
            </a:br>
            <a:r>
              <a:rPr lang="de-DE" b="0" i="0" dirty="0">
                <a:solidFill>
                  <a:srgbClr val="202122"/>
                </a:solidFill>
                <a:effectLst/>
                <a:latin typeface="Arial" panose="020B0604020202020204" pitchFamily="34" charset="0"/>
              </a:rPr>
              <a:t>in Kraft und Milde ordnest du alles:</a:t>
            </a:r>
            <a:br>
              <a:rPr lang="de-DE" dirty="0"/>
            </a:br>
            <a:r>
              <a:rPr lang="de-DE" b="0" i="0" dirty="0">
                <a:solidFill>
                  <a:srgbClr val="202122"/>
                </a:solidFill>
                <a:effectLst/>
                <a:latin typeface="Arial" panose="020B0604020202020204" pitchFamily="34" charset="0"/>
              </a:rPr>
              <a:t>o komm und offenbare uns</a:t>
            </a:r>
            <a:br>
              <a:rPr lang="de-DE" dirty="0"/>
            </a:br>
            <a:r>
              <a:rPr lang="de-DE" b="0" i="0" dirty="0">
                <a:solidFill>
                  <a:srgbClr val="202122"/>
                </a:solidFill>
                <a:effectLst/>
                <a:latin typeface="Arial" panose="020B0604020202020204" pitchFamily="34" charset="0"/>
              </a:rPr>
              <a:t>den Weg der Weisheit und Einsicht.</a:t>
            </a:r>
            <a:endParaRPr lang="it-IT" dirty="0"/>
          </a:p>
        </p:txBody>
      </p:sp>
    </p:spTree>
    <p:extLst>
      <p:ext uri="{BB962C8B-B14F-4D97-AF65-F5344CB8AC3E}">
        <p14:creationId xmlns:p14="http://schemas.microsoft.com/office/powerpoint/2010/main" val="2323448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499"/>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1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1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A7E4D90-493F-4A3B-8F6D-E4B57B85B99D}"/>
              </a:ext>
            </a:extLst>
          </p:cNvPr>
          <p:cNvPicPr>
            <a:picLocks noChangeAspect="1"/>
          </p:cNvPicPr>
          <p:nvPr/>
        </p:nvPicPr>
        <p:blipFill>
          <a:blip r:embed="rId4"/>
          <a:stretch>
            <a:fillRect/>
          </a:stretch>
        </p:blipFill>
        <p:spPr>
          <a:xfrm>
            <a:off x="977308" y="453311"/>
            <a:ext cx="4438650" cy="2714625"/>
          </a:xfrm>
          <a:prstGeom prst="rect">
            <a:avLst/>
          </a:prstGeom>
        </p:spPr>
      </p:pic>
      <p:pic>
        <p:nvPicPr>
          <p:cNvPr id="4" name="O Sapientia (December 17)">
            <a:hlinkClick r:id="" action="ppaction://media"/>
            <a:extLst>
              <a:ext uri="{FF2B5EF4-FFF2-40B4-BE49-F238E27FC236}">
                <a16:creationId xmlns:a16="http://schemas.microsoft.com/office/drawing/2014/main" id="{F8890E5A-ECFA-4835-A91F-96849D0DBA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66926" y="2974989"/>
            <a:ext cx="5715000" cy="3219450"/>
          </a:xfrm>
          <a:prstGeom prst="rect">
            <a:avLst/>
          </a:prstGeom>
        </p:spPr>
      </p:pic>
    </p:spTree>
    <p:extLst>
      <p:ext uri="{BB962C8B-B14F-4D97-AF65-F5344CB8AC3E}">
        <p14:creationId xmlns:p14="http://schemas.microsoft.com/office/powerpoint/2010/main" val="497923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ppt_x</p:attrName>
                                        </p:attrNameLst>
                                      </p:cBhvr>
                                      <p:tavLst>
                                        <p:tav tm="0">
                                          <p:val>
                                            <p:strVal val="#ppt_x"/>
                                          </p:val>
                                        </p:tav>
                                        <p:tav tm="100000">
                                          <p:val>
                                            <p:strVal val="#ppt_x"/>
                                          </p:val>
                                        </p:tav>
                                      </p:tavLst>
                                    </p:anim>
                                    <p:anim calcmode="lin" valueType="num">
                                      <p:cBhvr>
                                        <p:cTn id="16"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8643546-2F65-2173-5819-D6F36037721A}"/>
              </a:ext>
            </a:extLst>
          </p:cNvPr>
          <p:cNvSpPr txBox="1"/>
          <p:nvPr/>
        </p:nvSpPr>
        <p:spPr>
          <a:xfrm>
            <a:off x="6683829" y="1207761"/>
            <a:ext cx="4688114" cy="2585323"/>
          </a:xfrm>
          <a:prstGeom prst="rect">
            <a:avLst/>
          </a:prstGeom>
          <a:noFill/>
        </p:spPr>
        <p:txBody>
          <a:bodyPr wrap="square">
            <a:spAutoFit/>
          </a:bodyPr>
          <a:lstStyle/>
          <a:p>
            <a:pPr algn="ctr"/>
            <a:r>
              <a:rPr lang="it-IT" b="0" i="1" dirty="0">
                <a:solidFill>
                  <a:srgbClr val="202122"/>
                </a:solidFill>
                <a:effectLst/>
                <a:latin typeface="Arial" panose="020B0604020202020204" pitchFamily="34" charset="0"/>
              </a:rPr>
              <a:t>18. </a:t>
            </a:r>
            <a:r>
              <a:rPr lang="it-IT" b="0" i="1" dirty="0" err="1">
                <a:solidFill>
                  <a:srgbClr val="202122"/>
                </a:solidFill>
                <a:effectLst/>
                <a:latin typeface="Arial" panose="020B0604020202020204" pitchFamily="34" charset="0"/>
              </a:rPr>
              <a:t>Dezember</a:t>
            </a:r>
            <a:endParaRPr lang="it-IT" b="0" i="1" dirty="0">
              <a:solidFill>
                <a:srgbClr val="202122"/>
              </a:solidFill>
              <a:effectLst/>
              <a:latin typeface="Arial" panose="020B0604020202020204" pitchFamily="34" charset="0"/>
            </a:endParaRPr>
          </a:p>
          <a:p>
            <a:endParaRPr lang="it-IT" b="0" i="1" dirty="0">
              <a:solidFill>
                <a:srgbClr val="202122"/>
              </a:solidFill>
              <a:effectLst/>
              <a:latin typeface="Arial" panose="020B0604020202020204" pitchFamily="34" charset="0"/>
            </a:endParaRPr>
          </a:p>
          <a:p>
            <a:pPr algn="ctr"/>
            <a:r>
              <a:rPr lang="it-IT" b="1" dirty="0">
                <a:solidFill>
                  <a:srgbClr val="202122"/>
                </a:solidFill>
                <a:effectLst/>
                <a:latin typeface="Arial" panose="020B0604020202020204" pitchFamily="34" charset="0"/>
              </a:rPr>
              <a:t>O Adonai</a:t>
            </a:r>
            <a:br>
              <a:rPr lang="it-IT" b="1" dirty="0"/>
            </a:br>
            <a:r>
              <a:rPr lang="it-IT" b="1" i="0" dirty="0">
                <a:solidFill>
                  <a:srgbClr val="202122"/>
                </a:solidFill>
                <a:effectLst/>
                <a:latin typeface="Arial" panose="020B0604020202020204" pitchFamily="34" charset="0"/>
              </a:rPr>
              <a:t>et </a:t>
            </a:r>
            <a:r>
              <a:rPr lang="it-IT" b="1" i="0" dirty="0" err="1">
                <a:solidFill>
                  <a:srgbClr val="202122"/>
                </a:solidFill>
                <a:effectLst/>
                <a:latin typeface="Arial" panose="020B0604020202020204" pitchFamily="34" charset="0"/>
              </a:rPr>
              <a:t>Dux</a:t>
            </a:r>
            <a:r>
              <a:rPr lang="it-IT" b="1" i="0" dirty="0">
                <a:solidFill>
                  <a:srgbClr val="202122"/>
                </a:solidFill>
                <a:effectLst/>
                <a:latin typeface="Arial" panose="020B0604020202020204" pitchFamily="34" charset="0"/>
              </a:rPr>
              <a:t> domus Israel,</a:t>
            </a:r>
            <a:br>
              <a:rPr lang="it-IT" b="1" dirty="0"/>
            </a:br>
            <a:r>
              <a:rPr lang="it-IT" b="1" i="0" dirty="0">
                <a:solidFill>
                  <a:srgbClr val="202122"/>
                </a:solidFill>
                <a:effectLst/>
                <a:latin typeface="Arial" panose="020B0604020202020204" pitchFamily="34" charset="0"/>
              </a:rPr>
              <a:t>qui </a:t>
            </a:r>
            <a:r>
              <a:rPr lang="it-IT" b="1" i="0" dirty="0" err="1">
                <a:solidFill>
                  <a:srgbClr val="202122"/>
                </a:solidFill>
                <a:effectLst/>
                <a:latin typeface="Arial" panose="020B0604020202020204" pitchFamily="34" charset="0"/>
              </a:rPr>
              <a:t>Moysi</a:t>
            </a:r>
            <a:r>
              <a:rPr lang="it-IT" b="1" i="0" dirty="0">
                <a:solidFill>
                  <a:srgbClr val="202122"/>
                </a:solidFill>
                <a:effectLst/>
                <a:latin typeface="Arial" panose="020B0604020202020204" pitchFamily="34" charset="0"/>
              </a:rPr>
              <a:t> in </a:t>
            </a:r>
            <a:r>
              <a:rPr lang="it-IT" b="1" i="0" dirty="0" err="1">
                <a:solidFill>
                  <a:srgbClr val="202122"/>
                </a:solidFill>
                <a:effectLst/>
                <a:latin typeface="Arial" panose="020B0604020202020204" pitchFamily="34" charset="0"/>
              </a:rPr>
              <a:t>igne</a:t>
            </a:r>
            <a:r>
              <a:rPr lang="it-IT" b="1" i="0" dirty="0">
                <a:solidFill>
                  <a:srgbClr val="202122"/>
                </a:solidFill>
                <a:effectLst/>
                <a:latin typeface="Arial" panose="020B0604020202020204" pitchFamily="34" charset="0"/>
              </a:rPr>
              <a:t> </a:t>
            </a:r>
            <a:r>
              <a:rPr lang="it-IT" b="1" i="0" dirty="0" err="1">
                <a:solidFill>
                  <a:srgbClr val="202122"/>
                </a:solidFill>
                <a:effectLst/>
                <a:latin typeface="Arial" panose="020B0604020202020204" pitchFamily="34" charset="0"/>
              </a:rPr>
              <a:t>flammae</a:t>
            </a:r>
            <a:r>
              <a:rPr lang="it-IT" b="1" i="0" dirty="0">
                <a:solidFill>
                  <a:srgbClr val="202122"/>
                </a:solidFill>
                <a:effectLst/>
                <a:latin typeface="Arial" panose="020B0604020202020204" pitchFamily="34" charset="0"/>
              </a:rPr>
              <a:t> rubi </a:t>
            </a:r>
            <a:r>
              <a:rPr lang="it-IT" b="1" i="0" dirty="0" err="1">
                <a:solidFill>
                  <a:srgbClr val="202122"/>
                </a:solidFill>
                <a:effectLst/>
                <a:latin typeface="Arial" panose="020B0604020202020204" pitchFamily="34" charset="0"/>
              </a:rPr>
              <a:t>apparuisti</a:t>
            </a:r>
            <a:r>
              <a:rPr lang="it-IT" b="1" i="0" dirty="0">
                <a:solidFill>
                  <a:srgbClr val="202122"/>
                </a:solidFill>
                <a:effectLst/>
                <a:latin typeface="Arial" panose="020B0604020202020204" pitchFamily="34" charset="0"/>
              </a:rPr>
              <a:t>,</a:t>
            </a:r>
            <a:br>
              <a:rPr lang="it-IT" b="1" dirty="0"/>
            </a:br>
            <a:r>
              <a:rPr lang="it-IT" b="1" i="0" dirty="0">
                <a:solidFill>
                  <a:srgbClr val="202122"/>
                </a:solidFill>
                <a:effectLst/>
                <a:latin typeface="Arial" panose="020B0604020202020204" pitchFamily="34" charset="0"/>
              </a:rPr>
              <a:t>et ei in Sina </a:t>
            </a:r>
            <a:r>
              <a:rPr lang="it-IT" b="1" i="0" dirty="0" err="1">
                <a:solidFill>
                  <a:srgbClr val="202122"/>
                </a:solidFill>
                <a:effectLst/>
                <a:latin typeface="Arial" panose="020B0604020202020204" pitchFamily="34" charset="0"/>
              </a:rPr>
              <a:t>legem</a:t>
            </a:r>
            <a:r>
              <a:rPr lang="it-IT" b="1" i="0" dirty="0">
                <a:solidFill>
                  <a:srgbClr val="202122"/>
                </a:solidFill>
                <a:effectLst/>
                <a:latin typeface="Arial" panose="020B0604020202020204" pitchFamily="34" charset="0"/>
              </a:rPr>
              <a:t> </a:t>
            </a:r>
            <a:r>
              <a:rPr lang="it-IT" b="1" i="0" dirty="0" err="1">
                <a:solidFill>
                  <a:srgbClr val="202122"/>
                </a:solidFill>
                <a:effectLst/>
                <a:latin typeface="Arial" panose="020B0604020202020204" pitchFamily="34" charset="0"/>
              </a:rPr>
              <a:t>dedisti</a:t>
            </a:r>
            <a:r>
              <a:rPr lang="it-IT" b="1" i="0" dirty="0">
                <a:solidFill>
                  <a:srgbClr val="202122"/>
                </a:solidFill>
                <a:effectLst/>
                <a:latin typeface="Arial" panose="020B0604020202020204" pitchFamily="34" charset="0"/>
              </a:rPr>
              <a:t>:</a:t>
            </a:r>
            <a:br>
              <a:rPr lang="it-IT" b="1" dirty="0"/>
            </a:br>
            <a:r>
              <a:rPr lang="it-IT" b="1" i="0" dirty="0">
                <a:solidFill>
                  <a:srgbClr val="202122"/>
                </a:solidFill>
                <a:effectLst/>
                <a:latin typeface="Arial" panose="020B0604020202020204" pitchFamily="34" charset="0"/>
              </a:rPr>
              <a:t>veni ad </a:t>
            </a:r>
            <a:r>
              <a:rPr lang="it-IT" b="1" i="0" dirty="0" err="1">
                <a:solidFill>
                  <a:srgbClr val="202122"/>
                </a:solidFill>
                <a:effectLst/>
                <a:latin typeface="Arial" panose="020B0604020202020204" pitchFamily="34" charset="0"/>
              </a:rPr>
              <a:t>redimendum</a:t>
            </a:r>
            <a:r>
              <a:rPr lang="it-IT" b="1" i="0" dirty="0">
                <a:solidFill>
                  <a:srgbClr val="202122"/>
                </a:solidFill>
                <a:effectLst/>
                <a:latin typeface="Arial" panose="020B0604020202020204" pitchFamily="34" charset="0"/>
              </a:rPr>
              <a:t> nos</a:t>
            </a:r>
            <a:br>
              <a:rPr lang="it-IT" b="1" dirty="0"/>
            </a:br>
            <a:r>
              <a:rPr lang="it-IT" b="1" i="0" dirty="0">
                <a:solidFill>
                  <a:srgbClr val="202122"/>
                </a:solidFill>
                <a:effectLst/>
                <a:latin typeface="Arial" panose="020B0604020202020204" pitchFamily="34" charset="0"/>
              </a:rPr>
              <a:t>in </a:t>
            </a:r>
            <a:r>
              <a:rPr lang="it-IT" b="1" i="0" dirty="0" err="1">
                <a:solidFill>
                  <a:srgbClr val="202122"/>
                </a:solidFill>
                <a:effectLst/>
                <a:latin typeface="Arial" panose="020B0604020202020204" pitchFamily="34" charset="0"/>
              </a:rPr>
              <a:t>bracchio</a:t>
            </a:r>
            <a:r>
              <a:rPr lang="it-IT" b="1" i="0" dirty="0">
                <a:solidFill>
                  <a:srgbClr val="202122"/>
                </a:solidFill>
                <a:effectLst/>
                <a:latin typeface="Arial" panose="020B0604020202020204" pitchFamily="34" charset="0"/>
              </a:rPr>
              <a:t> </a:t>
            </a:r>
            <a:r>
              <a:rPr lang="it-IT" b="1" i="0" dirty="0" err="1">
                <a:solidFill>
                  <a:srgbClr val="202122"/>
                </a:solidFill>
                <a:effectLst/>
                <a:latin typeface="Arial" panose="020B0604020202020204" pitchFamily="34" charset="0"/>
              </a:rPr>
              <a:t>extento</a:t>
            </a:r>
            <a:r>
              <a:rPr lang="it-IT" b="1" i="0" dirty="0">
                <a:solidFill>
                  <a:srgbClr val="202122"/>
                </a:solidFill>
                <a:effectLst/>
                <a:latin typeface="Arial" panose="020B0604020202020204" pitchFamily="34" charset="0"/>
              </a:rPr>
              <a:t>.</a:t>
            </a:r>
            <a:endParaRPr lang="it-IT" b="1" dirty="0"/>
          </a:p>
        </p:txBody>
      </p:sp>
      <p:sp>
        <p:nvSpPr>
          <p:cNvPr id="8" name="CasellaDiTesto 7">
            <a:extLst>
              <a:ext uri="{FF2B5EF4-FFF2-40B4-BE49-F238E27FC236}">
                <a16:creationId xmlns:a16="http://schemas.microsoft.com/office/drawing/2014/main" id="{FE3E0D0C-4067-F302-A1D7-9F231E2A78BB}"/>
              </a:ext>
            </a:extLst>
          </p:cNvPr>
          <p:cNvSpPr txBox="1"/>
          <p:nvPr/>
        </p:nvSpPr>
        <p:spPr>
          <a:xfrm>
            <a:off x="6096000" y="3821161"/>
            <a:ext cx="6096000" cy="2031325"/>
          </a:xfrm>
          <a:prstGeom prst="rect">
            <a:avLst/>
          </a:prstGeom>
          <a:noFill/>
        </p:spPr>
        <p:txBody>
          <a:bodyPr wrap="square">
            <a:spAutoFit/>
          </a:bodyPr>
          <a:lstStyle/>
          <a:p>
            <a:pPr algn="ctr"/>
            <a:r>
              <a:rPr lang="de-DE" b="0" i="0" dirty="0">
                <a:solidFill>
                  <a:srgbClr val="202122"/>
                </a:solidFill>
                <a:effectLst/>
                <a:latin typeface="Arial" panose="020B0604020202020204" pitchFamily="34" charset="0"/>
              </a:rPr>
              <a:t>O Adonai,</a:t>
            </a:r>
            <a:br>
              <a:rPr lang="de-DE" dirty="0"/>
            </a:br>
            <a:r>
              <a:rPr lang="de-DE" b="0" i="0" dirty="0">
                <a:solidFill>
                  <a:srgbClr val="202122"/>
                </a:solidFill>
                <a:effectLst/>
                <a:latin typeface="Arial" panose="020B0604020202020204" pitchFamily="34" charset="0"/>
              </a:rPr>
              <a:t>Herr und Führer des Hauses Israel –</a:t>
            </a:r>
            <a:br>
              <a:rPr lang="de-DE" dirty="0"/>
            </a:br>
            <a:r>
              <a:rPr lang="de-DE" b="0" i="0" dirty="0">
                <a:solidFill>
                  <a:srgbClr val="202122"/>
                </a:solidFill>
                <a:effectLst/>
                <a:latin typeface="Arial" panose="020B0604020202020204" pitchFamily="34" charset="0"/>
              </a:rPr>
              <a:t>im flammenden Dornbusch </a:t>
            </a:r>
          </a:p>
          <a:p>
            <a:pPr algn="ctr"/>
            <a:r>
              <a:rPr lang="de-DE" b="0" i="0" dirty="0">
                <a:solidFill>
                  <a:srgbClr val="202122"/>
                </a:solidFill>
                <a:effectLst/>
                <a:latin typeface="Arial" panose="020B0604020202020204" pitchFamily="34" charset="0"/>
              </a:rPr>
              <a:t>bist du dem Mose erschienen</a:t>
            </a:r>
            <a:br>
              <a:rPr lang="de-DE" dirty="0"/>
            </a:br>
            <a:r>
              <a:rPr lang="de-DE" b="0" i="0" dirty="0">
                <a:solidFill>
                  <a:srgbClr val="202122"/>
                </a:solidFill>
                <a:effectLst/>
                <a:latin typeface="Arial" panose="020B0604020202020204" pitchFamily="34" charset="0"/>
              </a:rPr>
              <a:t>und hast ihm auf dem Berg das Gesetz gegeben:</a:t>
            </a:r>
            <a:br>
              <a:rPr lang="de-DE" dirty="0"/>
            </a:br>
            <a:r>
              <a:rPr lang="de-DE" b="0" i="0" dirty="0">
                <a:solidFill>
                  <a:srgbClr val="202122"/>
                </a:solidFill>
                <a:effectLst/>
                <a:latin typeface="Arial" panose="020B0604020202020204" pitchFamily="34" charset="0"/>
              </a:rPr>
              <a:t>o komm und befreie uns</a:t>
            </a:r>
            <a:br>
              <a:rPr lang="de-DE" dirty="0"/>
            </a:br>
            <a:r>
              <a:rPr lang="de-DE" b="0" i="0" dirty="0">
                <a:solidFill>
                  <a:srgbClr val="202122"/>
                </a:solidFill>
                <a:effectLst/>
                <a:latin typeface="Arial" panose="020B0604020202020204" pitchFamily="34" charset="0"/>
              </a:rPr>
              <a:t>mit deinem starken Arm!</a:t>
            </a:r>
            <a:endParaRPr lang="it-IT" dirty="0"/>
          </a:p>
        </p:txBody>
      </p:sp>
      <p:pic>
        <p:nvPicPr>
          <p:cNvPr id="2050" name="Picture 2" descr="New Liturgical Movement: O Adonai">
            <a:extLst>
              <a:ext uri="{FF2B5EF4-FFF2-40B4-BE49-F238E27FC236}">
                <a16:creationId xmlns:a16="http://schemas.microsoft.com/office/drawing/2014/main" id="{9201B72F-A820-7BE3-82C8-2912A3F0B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85" y="620485"/>
            <a:ext cx="5900482" cy="561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811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CFBDDC6-82AD-4FDA-8D21-FA2EBC493C75}"/>
              </a:ext>
            </a:extLst>
          </p:cNvPr>
          <p:cNvPicPr>
            <a:picLocks noChangeAspect="1"/>
          </p:cNvPicPr>
          <p:nvPr/>
        </p:nvPicPr>
        <p:blipFill>
          <a:blip r:embed="rId4"/>
          <a:stretch>
            <a:fillRect/>
          </a:stretch>
        </p:blipFill>
        <p:spPr>
          <a:xfrm>
            <a:off x="76200" y="317984"/>
            <a:ext cx="6019800" cy="3609975"/>
          </a:xfrm>
          <a:prstGeom prst="rect">
            <a:avLst/>
          </a:prstGeom>
        </p:spPr>
      </p:pic>
      <p:pic>
        <p:nvPicPr>
          <p:cNvPr id="4" name="O Adonai (December 18)">
            <a:hlinkClick r:id="" action="ppaction://media"/>
            <a:extLst>
              <a:ext uri="{FF2B5EF4-FFF2-40B4-BE49-F238E27FC236}">
                <a16:creationId xmlns:a16="http://schemas.microsoft.com/office/drawing/2014/main" id="{097160B1-4B4D-4846-9DC7-C999FC2146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14739" y="3047317"/>
            <a:ext cx="5715000" cy="3219450"/>
          </a:xfrm>
          <a:prstGeom prst="rect">
            <a:avLst/>
          </a:prstGeom>
        </p:spPr>
      </p:pic>
    </p:spTree>
    <p:extLst>
      <p:ext uri="{BB962C8B-B14F-4D97-AF65-F5344CB8AC3E}">
        <p14:creationId xmlns:p14="http://schemas.microsoft.com/office/powerpoint/2010/main" val="327223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8643546-2F65-2173-5819-D6F36037721A}"/>
              </a:ext>
            </a:extLst>
          </p:cNvPr>
          <p:cNvSpPr txBox="1"/>
          <p:nvPr/>
        </p:nvSpPr>
        <p:spPr>
          <a:xfrm>
            <a:off x="642792" y="4383314"/>
            <a:ext cx="4688114" cy="2308324"/>
          </a:xfrm>
          <a:prstGeom prst="rect">
            <a:avLst/>
          </a:prstGeom>
          <a:noFill/>
        </p:spPr>
        <p:txBody>
          <a:bodyPr wrap="square">
            <a:spAutoFit/>
          </a:bodyPr>
          <a:lstStyle/>
          <a:p>
            <a:pPr algn="ctr"/>
            <a:r>
              <a:rPr lang="it-IT" b="0" i="1" dirty="0">
                <a:solidFill>
                  <a:srgbClr val="202122"/>
                </a:solidFill>
                <a:effectLst/>
                <a:latin typeface="Arial" panose="020B0604020202020204" pitchFamily="34" charset="0"/>
              </a:rPr>
              <a:t>19. </a:t>
            </a:r>
            <a:r>
              <a:rPr lang="it-IT" b="0" i="1" dirty="0" err="1">
                <a:solidFill>
                  <a:srgbClr val="202122"/>
                </a:solidFill>
                <a:effectLst/>
                <a:latin typeface="Arial" panose="020B0604020202020204" pitchFamily="34" charset="0"/>
              </a:rPr>
              <a:t>Dezember</a:t>
            </a:r>
            <a:endParaRPr lang="it-IT" b="0" i="1" dirty="0">
              <a:solidFill>
                <a:srgbClr val="202122"/>
              </a:solidFill>
              <a:effectLst/>
              <a:latin typeface="Arial" panose="020B0604020202020204" pitchFamily="34" charset="0"/>
            </a:endParaRPr>
          </a:p>
          <a:p>
            <a:endParaRPr lang="it-IT" b="0" i="1" dirty="0">
              <a:solidFill>
                <a:srgbClr val="202122"/>
              </a:solidFill>
              <a:effectLst/>
              <a:latin typeface="Arial" panose="020B0604020202020204" pitchFamily="34" charset="0"/>
            </a:endParaRPr>
          </a:p>
          <a:p>
            <a:pPr algn="ctr"/>
            <a:r>
              <a:rPr lang="pt-BR" b="1" dirty="0">
                <a:solidFill>
                  <a:srgbClr val="202122"/>
                </a:solidFill>
                <a:effectLst/>
                <a:latin typeface="Arial" panose="020B0604020202020204" pitchFamily="34" charset="0"/>
              </a:rPr>
              <a:t>O radix Jesse,</a:t>
            </a:r>
            <a:br>
              <a:rPr lang="pt-BR" b="1" dirty="0"/>
            </a:br>
            <a:r>
              <a:rPr lang="pt-BR" b="1" dirty="0">
                <a:solidFill>
                  <a:srgbClr val="202122"/>
                </a:solidFill>
                <a:effectLst/>
                <a:latin typeface="Arial" panose="020B0604020202020204" pitchFamily="34" charset="0"/>
              </a:rPr>
              <a:t>qui stas in signum populorum,</a:t>
            </a:r>
            <a:br>
              <a:rPr lang="pt-BR" b="1" dirty="0"/>
            </a:br>
            <a:r>
              <a:rPr lang="pt-BR" b="1" dirty="0">
                <a:solidFill>
                  <a:srgbClr val="202122"/>
                </a:solidFill>
                <a:effectLst/>
                <a:latin typeface="Arial" panose="020B0604020202020204" pitchFamily="34" charset="0"/>
              </a:rPr>
              <a:t>super quem continebunt reges os suum,</a:t>
            </a:r>
            <a:br>
              <a:rPr lang="pt-BR" b="1" dirty="0"/>
            </a:br>
            <a:r>
              <a:rPr lang="pt-BR" b="1" dirty="0">
                <a:solidFill>
                  <a:srgbClr val="202122"/>
                </a:solidFill>
                <a:effectLst/>
                <a:latin typeface="Arial" panose="020B0604020202020204" pitchFamily="34" charset="0"/>
              </a:rPr>
              <a:t>quem gentes deprecabuntur;</a:t>
            </a:r>
            <a:br>
              <a:rPr lang="pt-BR" b="1" dirty="0"/>
            </a:br>
            <a:r>
              <a:rPr lang="pt-BR" b="1" dirty="0">
                <a:solidFill>
                  <a:srgbClr val="202122"/>
                </a:solidFill>
                <a:effectLst/>
                <a:latin typeface="Arial" panose="020B0604020202020204" pitchFamily="34" charset="0"/>
              </a:rPr>
              <a:t>veni ad liberandum nos,</a:t>
            </a:r>
            <a:br>
              <a:rPr lang="pt-BR" b="1" dirty="0"/>
            </a:br>
            <a:r>
              <a:rPr lang="pt-BR" b="1" dirty="0">
                <a:solidFill>
                  <a:srgbClr val="202122"/>
                </a:solidFill>
                <a:effectLst/>
                <a:latin typeface="Arial" panose="020B0604020202020204" pitchFamily="34" charset="0"/>
              </a:rPr>
              <a:t>iam noli tardare.</a:t>
            </a:r>
            <a:endParaRPr lang="it-IT" b="1" dirty="0"/>
          </a:p>
        </p:txBody>
      </p:sp>
      <p:sp>
        <p:nvSpPr>
          <p:cNvPr id="8" name="CasellaDiTesto 7">
            <a:extLst>
              <a:ext uri="{FF2B5EF4-FFF2-40B4-BE49-F238E27FC236}">
                <a16:creationId xmlns:a16="http://schemas.microsoft.com/office/drawing/2014/main" id="{FE3E0D0C-4067-F302-A1D7-9F231E2A78BB}"/>
              </a:ext>
            </a:extLst>
          </p:cNvPr>
          <p:cNvSpPr txBox="1"/>
          <p:nvPr/>
        </p:nvSpPr>
        <p:spPr>
          <a:xfrm>
            <a:off x="5453208" y="4937312"/>
            <a:ext cx="6096000" cy="1754326"/>
          </a:xfrm>
          <a:prstGeom prst="rect">
            <a:avLst/>
          </a:prstGeom>
          <a:noFill/>
        </p:spPr>
        <p:txBody>
          <a:bodyPr wrap="square">
            <a:spAutoFit/>
          </a:bodyPr>
          <a:lstStyle/>
          <a:p>
            <a:pPr algn="ctr"/>
            <a:r>
              <a:rPr lang="de-DE" dirty="0">
                <a:solidFill>
                  <a:srgbClr val="202122"/>
                </a:solidFill>
                <a:effectLst/>
                <a:latin typeface="Arial" panose="020B0604020202020204" pitchFamily="34" charset="0"/>
              </a:rPr>
              <a:t>O Spross aus </a:t>
            </a:r>
            <a:r>
              <a:rPr lang="de-DE" dirty="0" err="1">
                <a:solidFill>
                  <a:srgbClr val="202122"/>
                </a:solidFill>
                <a:effectLst/>
                <a:latin typeface="Arial" panose="020B0604020202020204" pitchFamily="34" charset="0"/>
              </a:rPr>
              <a:t>Isais</a:t>
            </a:r>
            <a:r>
              <a:rPr lang="de-DE" dirty="0">
                <a:solidFill>
                  <a:srgbClr val="202122"/>
                </a:solidFill>
                <a:effectLst/>
                <a:latin typeface="Arial" panose="020B0604020202020204" pitchFamily="34" charset="0"/>
              </a:rPr>
              <a:t> Wurzel,</a:t>
            </a:r>
          </a:p>
          <a:p>
            <a:pPr algn="ctr"/>
            <a:r>
              <a:rPr lang="de-DE" dirty="0">
                <a:solidFill>
                  <a:srgbClr val="202122"/>
                </a:solidFill>
                <a:effectLst/>
                <a:latin typeface="Arial" panose="020B0604020202020204" pitchFamily="34" charset="0"/>
              </a:rPr>
              <a:t>gesetzt zum Zeichen für die Völker –</a:t>
            </a:r>
          </a:p>
          <a:p>
            <a:pPr algn="ctr"/>
            <a:r>
              <a:rPr lang="de-DE" dirty="0">
                <a:solidFill>
                  <a:srgbClr val="202122"/>
                </a:solidFill>
                <a:effectLst/>
                <a:latin typeface="Arial" panose="020B0604020202020204" pitchFamily="34" charset="0"/>
              </a:rPr>
              <a:t>vor dir verstummen die Herrscher der Erde,</a:t>
            </a:r>
          </a:p>
          <a:p>
            <a:pPr algn="ctr"/>
            <a:r>
              <a:rPr lang="de-DE" dirty="0">
                <a:solidFill>
                  <a:srgbClr val="202122"/>
                </a:solidFill>
                <a:effectLst/>
                <a:latin typeface="Arial" panose="020B0604020202020204" pitchFamily="34" charset="0"/>
              </a:rPr>
              <a:t>dich flehen an die Völker:</a:t>
            </a:r>
          </a:p>
          <a:p>
            <a:pPr algn="ctr"/>
            <a:r>
              <a:rPr lang="de-DE" dirty="0">
                <a:solidFill>
                  <a:srgbClr val="202122"/>
                </a:solidFill>
                <a:effectLst/>
                <a:latin typeface="Arial" panose="020B0604020202020204" pitchFamily="34" charset="0"/>
              </a:rPr>
              <a:t>o komm und errette uns,</a:t>
            </a:r>
          </a:p>
          <a:p>
            <a:pPr algn="ctr"/>
            <a:r>
              <a:rPr lang="de-DE" dirty="0">
                <a:solidFill>
                  <a:srgbClr val="202122"/>
                </a:solidFill>
                <a:effectLst/>
                <a:latin typeface="Arial" panose="020B0604020202020204" pitchFamily="34" charset="0"/>
              </a:rPr>
              <a:t>erhebe dich, säume nicht länger!</a:t>
            </a:r>
            <a:endParaRPr lang="it-IT" dirty="0"/>
          </a:p>
        </p:txBody>
      </p:sp>
      <p:pic>
        <p:nvPicPr>
          <p:cNvPr id="3074" name="Picture 2" descr="Geistlicher Adventskalender 19. Dezember 2020">
            <a:extLst>
              <a:ext uri="{FF2B5EF4-FFF2-40B4-BE49-F238E27FC236}">
                <a16:creationId xmlns:a16="http://schemas.microsoft.com/office/drawing/2014/main" id="{89F9DA15-0D1A-71A5-9A6B-AE7BDD563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849" y="0"/>
            <a:ext cx="6455284" cy="429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474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5BD319B-A08F-418B-BD5F-31D9F58992F3}"/>
              </a:ext>
            </a:extLst>
          </p:cNvPr>
          <p:cNvPicPr>
            <a:picLocks noChangeAspect="1"/>
          </p:cNvPicPr>
          <p:nvPr/>
        </p:nvPicPr>
        <p:blipFill>
          <a:blip r:embed="rId4"/>
          <a:stretch>
            <a:fillRect/>
          </a:stretch>
        </p:blipFill>
        <p:spPr>
          <a:xfrm>
            <a:off x="905850" y="571088"/>
            <a:ext cx="3838575" cy="2638425"/>
          </a:xfrm>
          <a:prstGeom prst="rect">
            <a:avLst/>
          </a:prstGeom>
        </p:spPr>
      </p:pic>
      <p:pic>
        <p:nvPicPr>
          <p:cNvPr id="3" name="O Radix Jesse (December 19)">
            <a:hlinkClick r:id="" action="ppaction://media"/>
            <a:extLst>
              <a:ext uri="{FF2B5EF4-FFF2-40B4-BE49-F238E27FC236}">
                <a16:creationId xmlns:a16="http://schemas.microsoft.com/office/drawing/2014/main" id="{42C10FE8-DAEB-45FE-9D20-EEA44ECE90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9240" y="2707042"/>
            <a:ext cx="5715000" cy="3219450"/>
          </a:xfrm>
          <a:prstGeom prst="rect">
            <a:avLst/>
          </a:prstGeom>
        </p:spPr>
      </p:pic>
    </p:spTree>
    <p:extLst>
      <p:ext uri="{BB962C8B-B14F-4D97-AF65-F5344CB8AC3E}">
        <p14:creationId xmlns:p14="http://schemas.microsoft.com/office/powerpoint/2010/main" val="3530734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8643546-2F65-2173-5819-D6F36037721A}"/>
              </a:ext>
            </a:extLst>
          </p:cNvPr>
          <p:cNvSpPr txBox="1"/>
          <p:nvPr/>
        </p:nvSpPr>
        <p:spPr>
          <a:xfrm>
            <a:off x="888546" y="4024628"/>
            <a:ext cx="4688114" cy="2308324"/>
          </a:xfrm>
          <a:prstGeom prst="rect">
            <a:avLst/>
          </a:prstGeom>
          <a:noFill/>
        </p:spPr>
        <p:txBody>
          <a:bodyPr wrap="square">
            <a:spAutoFit/>
          </a:bodyPr>
          <a:lstStyle/>
          <a:p>
            <a:pPr algn="ctr"/>
            <a:r>
              <a:rPr lang="it-IT" i="1" dirty="0">
                <a:solidFill>
                  <a:srgbClr val="202122"/>
                </a:solidFill>
                <a:latin typeface="Arial" panose="020B0604020202020204" pitchFamily="34" charset="0"/>
              </a:rPr>
              <a:t>20</a:t>
            </a:r>
            <a:r>
              <a:rPr lang="it-IT" b="0" i="1" dirty="0">
                <a:solidFill>
                  <a:srgbClr val="202122"/>
                </a:solidFill>
                <a:effectLst/>
                <a:latin typeface="Arial" panose="020B0604020202020204" pitchFamily="34" charset="0"/>
              </a:rPr>
              <a:t>. </a:t>
            </a:r>
            <a:r>
              <a:rPr lang="it-IT" b="0" i="1" dirty="0" err="1">
                <a:solidFill>
                  <a:srgbClr val="202122"/>
                </a:solidFill>
                <a:effectLst/>
                <a:latin typeface="Arial" panose="020B0604020202020204" pitchFamily="34" charset="0"/>
              </a:rPr>
              <a:t>Dezember</a:t>
            </a:r>
            <a:endParaRPr lang="it-IT" b="0" i="1" dirty="0">
              <a:solidFill>
                <a:srgbClr val="202122"/>
              </a:solidFill>
              <a:effectLst/>
              <a:latin typeface="Arial" panose="020B0604020202020204" pitchFamily="34" charset="0"/>
            </a:endParaRPr>
          </a:p>
          <a:p>
            <a:endParaRPr lang="it-IT" b="0" i="1" dirty="0">
              <a:solidFill>
                <a:srgbClr val="202122"/>
              </a:solidFill>
              <a:effectLst/>
              <a:latin typeface="Arial" panose="020B0604020202020204" pitchFamily="34" charset="0"/>
            </a:endParaRPr>
          </a:p>
          <a:p>
            <a:pPr algn="ctr"/>
            <a:r>
              <a:rPr lang="it-IT" b="1" dirty="0">
                <a:solidFill>
                  <a:srgbClr val="202122"/>
                </a:solidFill>
                <a:effectLst/>
                <a:latin typeface="Arial" panose="020B0604020202020204" pitchFamily="34" charset="0"/>
              </a:rPr>
              <a:t>O </a:t>
            </a:r>
            <a:r>
              <a:rPr lang="it-IT" b="1" dirty="0" err="1">
                <a:solidFill>
                  <a:srgbClr val="202122"/>
                </a:solidFill>
                <a:effectLst/>
                <a:latin typeface="Arial" panose="020B0604020202020204" pitchFamily="34" charset="0"/>
              </a:rPr>
              <a:t>clavis</a:t>
            </a:r>
            <a:r>
              <a:rPr lang="it-IT" b="1" dirty="0">
                <a:solidFill>
                  <a:srgbClr val="202122"/>
                </a:solidFill>
                <a:effectLst/>
                <a:latin typeface="Arial" panose="020B0604020202020204" pitchFamily="34" charset="0"/>
              </a:rPr>
              <a:t> David</a:t>
            </a:r>
            <a:br>
              <a:rPr lang="it-IT" b="1" dirty="0"/>
            </a:br>
            <a:r>
              <a:rPr lang="it-IT" b="1" dirty="0">
                <a:solidFill>
                  <a:srgbClr val="202122"/>
                </a:solidFill>
                <a:effectLst/>
                <a:latin typeface="Arial" panose="020B0604020202020204" pitchFamily="34" charset="0"/>
              </a:rPr>
              <a:t>et </a:t>
            </a:r>
            <a:r>
              <a:rPr lang="it-IT" b="1" dirty="0" err="1">
                <a:solidFill>
                  <a:srgbClr val="202122"/>
                </a:solidFill>
                <a:effectLst/>
                <a:latin typeface="Arial" panose="020B0604020202020204" pitchFamily="34" charset="0"/>
              </a:rPr>
              <a:t>sceptrum</a:t>
            </a:r>
            <a:r>
              <a:rPr lang="it-IT" b="1" dirty="0">
                <a:solidFill>
                  <a:srgbClr val="202122"/>
                </a:solidFill>
                <a:effectLst/>
                <a:latin typeface="Arial" panose="020B0604020202020204" pitchFamily="34" charset="0"/>
              </a:rPr>
              <a:t> domus Israel;</a:t>
            </a:r>
            <a:br>
              <a:rPr lang="it-IT" b="1" dirty="0"/>
            </a:br>
            <a:r>
              <a:rPr lang="it-IT" b="1" dirty="0">
                <a:solidFill>
                  <a:srgbClr val="202122"/>
                </a:solidFill>
                <a:effectLst/>
                <a:latin typeface="Arial" panose="020B0604020202020204" pitchFamily="34" charset="0"/>
              </a:rPr>
              <a:t>qui </a:t>
            </a:r>
            <a:r>
              <a:rPr lang="it-IT" b="1" dirty="0" err="1">
                <a:solidFill>
                  <a:srgbClr val="202122"/>
                </a:solidFill>
                <a:effectLst/>
                <a:latin typeface="Arial" panose="020B0604020202020204" pitchFamily="34" charset="0"/>
              </a:rPr>
              <a:t>aperis</a:t>
            </a:r>
            <a:r>
              <a:rPr lang="it-IT" b="1" dirty="0">
                <a:solidFill>
                  <a:srgbClr val="202122"/>
                </a:solidFill>
                <a:effectLst/>
                <a:latin typeface="Arial" panose="020B0604020202020204" pitchFamily="34" charset="0"/>
              </a:rPr>
              <a:t>, et </a:t>
            </a:r>
            <a:r>
              <a:rPr lang="it-IT" b="1" dirty="0" err="1">
                <a:solidFill>
                  <a:srgbClr val="202122"/>
                </a:solidFill>
                <a:effectLst/>
                <a:latin typeface="Arial" panose="020B0604020202020204" pitchFamily="34" charset="0"/>
              </a:rPr>
              <a:t>nemo</a:t>
            </a:r>
            <a:r>
              <a:rPr lang="it-IT" b="1" dirty="0">
                <a:solidFill>
                  <a:srgbClr val="202122"/>
                </a:solidFill>
                <a:effectLst/>
                <a:latin typeface="Arial" panose="020B0604020202020204" pitchFamily="34" charset="0"/>
              </a:rPr>
              <a:t> </a:t>
            </a:r>
            <a:r>
              <a:rPr lang="it-IT" b="1" dirty="0" err="1">
                <a:solidFill>
                  <a:srgbClr val="202122"/>
                </a:solidFill>
                <a:effectLst/>
                <a:latin typeface="Arial" panose="020B0604020202020204" pitchFamily="34" charset="0"/>
              </a:rPr>
              <a:t>claudit</a:t>
            </a:r>
            <a:r>
              <a:rPr lang="it-IT" b="1" dirty="0">
                <a:solidFill>
                  <a:srgbClr val="202122"/>
                </a:solidFill>
                <a:effectLst/>
                <a:latin typeface="Arial" panose="020B0604020202020204" pitchFamily="34" charset="0"/>
              </a:rPr>
              <a:t>;</a:t>
            </a:r>
            <a:br>
              <a:rPr lang="it-IT" b="1" dirty="0"/>
            </a:br>
            <a:r>
              <a:rPr lang="it-IT" b="1" dirty="0" err="1">
                <a:solidFill>
                  <a:srgbClr val="202122"/>
                </a:solidFill>
                <a:effectLst/>
                <a:latin typeface="Arial" panose="020B0604020202020204" pitchFamily="34" charset="0"/>
              </a:rPr>
              <a:t>claudis</a:t>
            </a:r>
            <a:r>
              <a:rPr lang="it-IT" b="1" dirty="0">
                <a:solidFill>
                  <a:srgbClr val="202122"/>
                </a:solidFill>
                <a:effectLst/>
                <a:latin typeface="Arial" panose="020B0604020202020204" pitchFamily="34" charset="0"/>
              </a:rPr>
              <a:t>, et </a:t>
            </a:r>
            <a:r>
              <a:rPr lang="it-IT" b="1" dirty="0" err="1">
                <a:solidFill>
                  <a:srgbClr val="202122"/>
                </a:solidFill>
                <a:effectLst/>
                <a:latin typeface="Arial" panose="020B0604020202020204" pitchFamily="34" charset="0"/>
              </a:rPr>
              <a:t>nemo</a:t>
            </a:r>
            <a:r>
              <a:rPr lang="it-IT" b="1" dirty="0">
                <a:solidFill>
                  <a:srgbClr val="202122"/>
                </a:solidFill>
                <a:effectLst/>
                <a:latin typeface="Arial" panose="020B0604020202020204" pitchFamily="34" charset="0"/>
              </a:rPr>
              <a:t> </a:t>
            </a:r>
            <a:r>
              <a:rPr lang="it-IT" b="1" dirty="0" err="1">
                <a:solidFill>
                  <a:srgbClr val="202122"/>
                </a:solidFill>
                <a:effectLst/>
                <a:latin typeface="Arial" panose="020B0604020202020204" pitchFamily="34" charset="0"/>
              </a:rPr>
              <a:t>aperit</a:t>
            </a:r>
            <a:r>
              <a:rPr lang="it-IT" b="1" dirty="0">
                <a:solidFill>
                  <a:srgbClr val="202122"/>
                </a:solidFill>
                <a:effectLst/>
                <a:latin typeface="Arial" panose="020B0604020202020204" pitchFamily="34" charset="0"/>
              </a:rPr>
              <a:t>;</a:t>
            </a:r>
            <a:br>
              <a:rPr lang="it-IT" b="1" dirty="0"/>
            </a:br>
            <a:r>
              <a:rPr lang="it-IT" b="1" dirty="0">
                <a:solidFill>
                  <a:srgbClr val="202122"/>
                </a:solidFill>
                <a:effectLst/>
                <a:latin typeface="Arial" panose="020B0604020202020204" pitchFamily="34" charset="0"/>
              </a:rPr>
              <a:t>veni et </a:t>
            </a:r>
            <a:r>
              <a:rPr lang="it-IT" b="1" dirty="0" err="1">
                <a:solidFill>
                  <a:srgbClr val="202122"/>
                </a:solidFill>
                <a:effectLst/>
                <a:latin typeface="Arial" panose="020B0604020202020204" pitchFamily="34" charset="0"/>
              </a:rPr>
              <a:t>educ</a:t>
            </a:r>
            <a:r>
              <a:rPr lang="it-IT" b="1" dirty="0">
                <a:solidFill>
                  <a:srgbClr val="202122"/>
                </a:solidFill>
                <a:effectLst/>
                <a:latin typeface="Arial" panose="020B0604020202020204" pitchFamily="34" charset="0"/>
              </a:rPr>
              <a:t> </a:t>
            </a:r>
            <a:r>
              <a:rPr lang="it-IT" b="1" dirty="0" err="1">
                <a:solidFill>
                  <a:srgbClr val="202122"/>
                </a:solidFill>
                <a:effectLst/>
                <a:latin typeface="Arial" panose="020B0604020202020204" pitchFamily="34" charset="0"/>
              </a:rPr>
              <a:t>vinctum</a:t>
            </a:r>
            <a:r>
              <a:rPr lang="it-IT" b="1" dirty="0">
                <a:solidFill>
                  <a:srgbClr val="202122"/>
                </a:solidFill>
                <a:effectLst/>
                <a:latin typeface="Arial" panose="020B0604020202020204" pitchFamily="34" charset="0"/>
              </a:rPr>
              <a:t> de domo </a:t>
            </a:r>
            <a:r>
              <a:rPr lang="it-IT" b="1" dirty="0" err="1">
                <a:solidFill>
                  <a:srgbClr val="202122"/>
                </a:solidFill>
                <a:effectLst/>
                <a:latin typeface="Arial" panose="020B0604020202020204" pitchFamily="34" charset="0"/>
              </a:rPr>
              <a:t>carceris</a:t>
            </a:r>
            <a:r>
              <a:rPr lang="it-IT" b="1" dirty="0">
                <a:solidFill>
                  <a:srgbClr val="202122"/>
                </a:solidFill>
                <a:effectLst/>
                <a:latin typeface="Arial" panose="020B0604020202020204" pitchFamily="34" charset="0"/>
              </a:rPr>
              <a:t>,</a:t>
            </a:r>
            <a:br>
              <a:rPr lang="it-IT" b="1" dirty="0"/>
            </a:br>
            <a:r>
              <a:rPr lang="it-IT" b="1" dirty="0" err="1">
                <a:solidFill>
                  <a:srgbClr val="202122"/>
                </a:solidFill>
                <a:effectLst/>
                <a:latin typeface="Arial" panose="020B0604020202020204" pitchFamily="34" charset="0"/>
              </a:rPr>
              <a:t>sedentem</a:t>
            </a:r>
            <a:r>
              <a:rPr lang="it-IT" b="1" dirty="0">
                <a:solidFill>
                  <a:srgbClr val="202122"/>
                </a:solidFill>
                <a:effectLst/>
                <a:latin typeface="Arial" panose="020B0604020202020204" pitchFamily="34" charset="0"/>
              </a:rPr>
              <a:t> in </a:t>
            </a:r>
            <a:r>
              <a:rPr lang="it-IT" b="1" dirty="0" err="1">
                <a:solidFill>
                  <a:srgbClr val="202122"/>
                </a:solidFill>
                <a:effectLst/>
                <a:latin typeface="Arial" panose="020B0604020202020204" pitchFamily="34" charset="0"/>
              </a:rPr>
              <a:t>tenebris</a:t>
            </a:r>
            <a:r>
              <a:rPr lang="it-IT" b="1" dirty="0">
                <a:solidFill>
                  <a:srgbClr val="202122"/>
                </a:solidFill>
                <a:effectLst/>
                <a:latin typeface="Arial" panose="020B0604020202020204" pitchFamily="34" charset="0"/>
              </a:rPr>
              <a:t> et umbra </a:t>
            </a:r>
            <a:r>
              <a:rPr lang="it-IT" b="1" dirty="0" err="1">
                <a:solidFill>
                  <a:srgbClr val="202122"/>
                </a:solidFill>
                <a:effectLst/>
                <a:latin typeface="Arial" panose="020B0604020202020204" pitchFamily="34" charset="0"/>
              </a:rPr>
              <a:t>mortis</a:t>
            </a:r>
            <a:r>
              <a:rPr lang="it-IT" b="1" dirty="0">
                <a:solidFill>
                  <a:srgbClr val="202122"/>
                </a:solidFill>
                <a:effectLst/>
                <a:latin typeface="Arial" panose="020B0604020202020204" pitchFamily="34" charset="0"/>
              </a:rPr>
              <a:t>.</a:t>
            </a:r>
            <a:endParaRPr lang="it-IT" b="1" dirty="0"/>
          </a:p>
        </p:txBody>
      </p:sp>
      <p:sp>
        <p:nvSpPr>
          <p:cNvPr id="8" name="CasellaDiTesto 7">
            <a:extLst>
              <a:ext uri="{FF2B5EF4-FFF2-40B4-BE49-F238E27FC236}">
                <a16:creationId xmlns:a16="http://schemas.microsoft.com/office/drawing/2014/main" id="{FE3E0D0C-4067-F302-A1D7-9F231E2A78BB}"/>
              </a:ext>
            </a:extLst>
          </p:cNvPr>
          <p:cNvSpPr txBox="1"/>
          <p:nvPr/>
        </p:nvSpPr>
        <p:spPr>
          <a:xfrm>
            <a:off x="5576660" y="4578626"/>
            <a:ext cx="6096000" cy="1754326"/>
          </a:xfrm>
          <a:prstGeom prst="rect">
            <a:avLst/>
          </a:prstGeom>
          <a:noFill/>
        </p:spPr>
        <p:txBody>
          <a:bodyPr wrap="square">
            <a:spAutoFit/>
          </a:bodyPr>
          <a:lstStyle/>
          <a:p>
            <a:pPr algn="ctr"/>
            <a:r>
              <a:rPr lang="de-DE" b="0" i="0" dirty="0">
                <a:solidFill>
                  <a:srgbClr val="202122"/>
                </a:solidFill>
                <a:effectLst/>
                <a:latin typeface="Arial" panose="020B0604020202020204" pitchFamily="34" charset="0"/>
              </a:rPr>
              <a:t>O Schlüssel Davids,</a:t>
            </a:r>
            <a:br>
              <a:rPr lang="de-DE" dirty="0"/>
            </a:br>
            <a:r>
              <a:rPr lang="de-DE" b="0" i="0" dirty="0">
                <a:solidFill>
                  <a:srgbClr val="202122"/>
                </a:solidFill>
                <a:effectLst/>
                <a:latin typeface="Arial" panose="020B0604020202020204" pitchFamily="34" charset="0"/>
              </a:rPr>
              <a:t>Zepter des Hauses Israel –</a:t>
            </a:r>
            <a:br>
              <a:rPr lang="de-DE" dirty="0"/>
            </a:br>
            <a:r>
              <a:rPr lang="de-DE" b="0" i="0" dirty="0">
                <a:solidFill>
                  <a:srgbClr val="202122"/>
                </a:solidFill>
                <a:effectLst/>
                <a:latin typeface="Arial" panose="020B0604020202020204" pitchFamily="34" charset="0"/>
              </a:rPr>
              <a:t>du öffnest, und niemand kann schließen,</a:t>
            </a:r>
            <a:br>
              <a:rPr lang="de-DE" dirty="0"/>
            </a:br>
            <a:r>
              <a:rPr lang="de-DE" b="0" i="0" dirty="0">
                <a:solidFill>
                  <a:srgbClr val="202122"/>
                </a:solidFill>
                <a:effectLst/>
                <a:latin typeface="Arial" panose="020B0604020202020204" pitchFamily="34" charset="0"/>
              </a:rPr>
              <a:t>du schließt, und keine Macht vermag zu öffnen:</a:t>
            </a:r>
            <a:br>
              <a:rPr lang="de-DE" dirty="0"/>
            </a:br>
            <a:r>
              <a:rPr lang="de-DE" b="0" i="0" dirty="0">
                <a:solidFill>
                  <a:srgbClr val="202122"/>
                </a:solidFill>
                <a:effectLst/>
                <a:latin typeface="Arial" panose="020B0604020202020204" pitchFamily="34" charset="0"/>
              </a:rPr>
              <a:t>o komm und öffne den Kerker der Finsternis</a:t>
            </a:r>
            <a:br>
              <a:rPr lang="de-DE" dirty="0"/>
            </a:br>
            <a:r>
              <a:rPr lang="de-DE" b="0" i="0" dirty="0">
                <a:solidFill>
                  <a:srgbClr val="202122"/>
                </a:solidFill>
                <a:effectLst/>
                <a:latin typeface="Arial" panose="020B0604020202020204" pitchFamily="34" charset="0"/>
              </a:rPr>
              <a:t>und die Fessel des Todes!</a:t>
            </a:r>
            <a:endParaRPr lang="it-IT" dirty="0"/>
          </a:p>
        </p:txBody>
      </p:sp>
      <p:pic>
        <p:nvPicPr>
          <p:cNvPr id="4098" name="Picture 2" descr="O SCHLÜSSEL DAVIDS – Impuls zur O-Antiphon am 20. Dezember – Abtei  Königsmünster Meschede">
            <a:extLst>
              <a:ext uri="{FF2B5EF4-FFF2-40B4-BE49-F238E27FC236}">
                <a16:creationId xmlns:a16="http://schemas.microsoft.com/office/drawing/2014/main" id="{A9376DF4-1317-214D-60C3-B770B376C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085" y="0"/>
            <a:ext cx="7605757" cy="387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0358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D9EDFC5-C213-C7B3-FEFF-4552A3EA01EC}"/>
              </a:ext>
            </a:extLst>
          </p:cNvPr>
          <p:cNvPicPr>
            <a:picLocks noChangeAspect="1"/>
          </p:cNvPicPr>
          <p:nvPr/>
        </p:nvPicPr>
        <p:blipFill>
          <a:blip r:embed="rId2"/>
          <a:stretch>
            <a:fillRect/>
          </a:stretch>
        </p:blipFill>
        <p:spPr>
          <a:xfrm>
            <a:off x="3252751" y="585751"/>
            <a:ext cx="5686498" cy="5686498"/>
          </a:xfrm>
          <a:prstGeom prst="rect">
            <a:avLst/>
          </a:prstGeom>
        </p:spPr>
      </p:pic>
    </p:spTree>
    <p:extLst>
      <p:ext uri="{BB962C8B-B14F-4D97-AF65-F5344CB8AC3E}">
        <p14:creationId xmlns:p14="http://schemas.microsoft.com/office/powerpoint/2010/main" val="356420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06C1BF7-09FC-4E6E-88F2-F82FB9914BD6}"/>
              </a:ext>
            </a:extLst>
          </p:cNvPr>
          <p:cNvPicPr>
            <a:picLocks noChangeAspect="1"/>
          </p:cNvPicPr>
          <p:nvPr/>
        </p:nvPicPr>
        <p:blipFill>
          <a:blip r:embed="rId4"/>
          <a:stretch>
            <a:fillRect/>
          </a:stretch>
        </p:blipFill>
        <p:spPr>
          <a:xfrm>
            <a:off x="0" y="0"/>
            <a:ext cx="6162675" cy="4352925"/>
          </a:xfrm>
          <a:prstGeom prst="rect">
            <a:avLst/>
          </a:prstGeom>
        </p:spPr>
      </p:pic>
      <p:pic>
        <p:nvPicPr>
          <p:cNvPr id="2" name="O Clavis David (December 20)">
            <a:hlinkClick r:id="" action="ppaction://media"/>
            <a:extLst>
              <a:ext uri="{FF2B5EF4-FFF2-40B4-BE49-F238E27FC236}">
                <a16:creationId xmlns:a16="http://schemas.microsoft.com/office/drawing/2014/main" id="{5D91CA22-AE80-49B7-9247-85BAB8D796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77000" y="3106537"/>
            <a:ext cx="5715000" cy="3219450"/>
          </a:xfrm>
          <a:prstGeom prst="rect">
            <a:avLst/>
          </a:prstGeom>
        </p:spPr>
      </p:pic>
    </p:spTree>
    <p:extLst>
      <p:ext uri="{BB962C8B-B14F-4D97-AF65-F5344CB8AC3E}">
        <p14:creationId xmlns:p14="http://schemas.microsoft.com/office/powerpoint/2010/main" val="1020261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8643546-2F65-2173-5819-D6F36037721A}"/>
              </a:ext>
            </a:extLst>
          </p:cNvPr>
          <p:cNvSpPr txBox="1"/>
          <p:nvPr/>
        </p:nvSpPr>
        <p:spPr>
          <a:xfrm>
            <a:off x="7160561" y="1338390"/>
            <a:ext cx="4688114" cy="2031325"/>
          </a:xfrm>
          <a:prstGeom prst="rect">
            <a:avLst/>
          </a:prstGeom>
          <a:noFill/>
        </p:spPr>
        <p:txBody>
          <a:bodyPr wrap="square">
            <a:spAutoFit/>
          </a:bodyPr>
          <a:lstStyle/>
          <a:p>
            <a:pPr algn="ctr"/>
            <a:r>
              <a:rPr lang="it-IT" i="1" dirty="0">
                <a:solidFill>
                  <a:srgbClr val="202122"/>
                </a:solidFill>
                <a:latin typeface="Arial" panose="020B0604020202020204" pitchFamily="34" charset="0"/>
              </a:rPr>
              <a:t>21</a:t>
            </a:r>
            <a:r>
              <a:rPr lang="it-IT" b="0" i="1" dirty="0">
                <a:solidFill>
                  <a:srgbClr val="202122"/>
                </a:solidFill>
                <a:effectLst/>
                <a:latin typeface="Arial" panose="020B0604020202020204" pitchFamily="34" charset="0"/>
              </a:rPr>
              <a:t>. </a:t>
            </a:r>
            <a:r>
              <a:rPr lang="it-IT" b="0" i="1" dirty="0" err="1">
                <a:solidFill>
                  <a:srgbClr val="202122"/>
                </a:solidFill>
                <a:effectLst/>
                <a:latin typeface="Arial" panose="020B0604020202020204" pitchFamily="34" charset="0"/>
              </a:rPr>
              <a:t>Dezember</a:t>
            </a:r>
            <a:endParaRPr lang="it-IT" b="0" i="1" dirty="0">
              <a:solidFill>
                <a:srgbClr val="202122"/>
              </a:solidFill>
              <a:effectLst/>
              <a:latin typeface="Arial" panose="020B0604020202020204" pitchFamily="34" charset="0"/>
            </a:endParaRPr>
          </a:p>
          <a:p>
            <a:endParaRPr lang="it-IT" b="1" dirty="0">
              <a:solidFill>
                <a:srgbClr val="202122"/>
              </a:solidFill>
              <a:effectLst/>
              <a:latin typeface="Arial" panose="020B0604020202020204" pitchFamily="34" charset="0"/>
            </a:endParaRPr>
          </a:p>
          <a:p>
            <a:pPr algn="ctr"/>
            <a:r>
              <a:rPr lang="it-IT" b="1" dirty="0">
                <a:solidFill>
                  <a:srgbClr val="202122"/>
                </a:solidFill>
                <a:effectLst/>
                <a:latin typeface="Arial" panose="020B0604020202020204" pitchFamily="34" charset="0"/>
              </a:rPr>
              <a:t>O </a:t>
            </a:r>
            <a:r>
              <a:rPr lang="it-IT" b="1" dirty="0" err="1">
                <a:solidFill>
                  <a:srgbClr val="202122"/>
                </a:solidFill>
                <a:effectLst/>
                <a:latin typeface="Arial" panose="020B0604020202020204" pitchFamily="34" charset="0"/>
              </a:rPr>
              <a:t>oriens</a:t>
            </a:r>
            <a:r>
              <a:rPr lang="it-IT" b="1" dirty="0">
                <a:solidFill>
                  <a:srgbClr val="202122"/>
                </a:solidFill>
                <a:effectLst/>
                <a:latin typeface="Arial" panose="020B0604020202020204" pitchFamily="34" charset="0"/>
              </a:rPr>
              <a:t>,</a:t>
            </a:r>
            <a:br>
              <a:rPr lang="it-IT" b="1" dirty="0"/>
            </a:br>
            <a:r>
              <a:rPr lang="it-IT" b="1" dirty="0">
                <a:solidFill>
                  <a:srgbClr val="202122"/>
                </a:solidFill>
                <a:effectLst/>
                <a:latin typeface="Arial" panose="020B0604020202020204" pitchFamily="34" charset="0"/>
              </a:rPr>
              <a:t>splendor </a:t>
            </a:r>
            <a:r>
              <a:rPr lang="it-IT" b="1" dirty="0" err="1">
                <a:solidFill>
                  <a:srgbClr val="202122"/>
                </a:solidFill>
                <a:effectLst/>
                <a:latin typeface="Arial" panose="020B0604020202020204" pitchFamily="34" charset="0"/>
              </a:rPr>
              <a:t>lucis</a:t>
            </a:r>
            <a:r>
              <a:rPr lang="it-IT" b="1" dirty="0">
                <a:solidFill>
                  <a:srgbClr val="202122"/>
                </a:solidFill>
                <a:effectLst/>
                <a:latin typeface="Arial" panose="020B0604020202020204" pitchFamily="34" charset="0"/>
              </a:rPr>
              <a:t> </a:t>
            </a:r>
            <a:r>
              <a:rPr lang="it-IT" b="1" dirty="0" err="1">
                <a:solidFill>
                  <a:srgbClr val="202122"/>
                </a:solidFill>
                <a:effectLst/>
                <a:latin typeface="Arial" panose="020B0604020202020204" pitchFamily="34" charset="0"/>
              </a:rPr>
              <a:t>aeternae</a:t>
            </a:r>
            <a:r>
              <a:rPr lang="it-IT" b="1" dirty="0">
                <a:solidFill>
                  <a:srgbClr val="202122"/>
                </a:solidFill>
                <a:effectLst/>
                <a:latin typeface="Arial" panose="020B0604020202020204" pitchFamily="34" charset="0"/>
              </a:rPr>
              <a:t>,</a:t>
            </a:r>
            <a:br>
              <a:rPr lang="it-IT" b="1" dirty="0"/>
            </a:br>
            <a:r>
              <a:rPr lang="it-IT" b="1" dirty="0">
                <a:solidFill>
                  <a:srgbClr val="202122"/>
                </a:solidFill>
                <a:effectLst/>
                <a:latin typeface="Arial" panose="020B0604020202020204" pitchFamily="34" charset="0"/>
              </a:rPr>
              <a:t>et sol </a:t>
            </a:r>
            <a:r>
              <a:rPr lang="it-IT" b="1" dirty="0" err="1">
                <a:solidFill>
                  <a:srgbClr val="202122"/>
                </a:solidFill>
                <a:effectLst/>
                <a:latin typeface="Arial" panose="020B0604020202020204" pitchFamily="34" charset="0"/>
              </a:rPr>
              <a:t>justitiae</a:t>
            </a:r>
            <a:r>
              <a:rPr lang="it-IT" b="1" dirty="0">
                <a:solidFill>
                  <a:srgbClr val="202122"/>
                </a:solidFill>
                <a:effectLst/>
                <a:latin typeface="Arial" panose="020B0604020202020204" pitchFamily="34" charset="0"/>
              </a:rPr>
              <a:t>:</a:t>
            </a:r>
            <a:br>
              <a:rPr lang="it-IT" b="1" dirty="0"/>
            </a:br>
            <a:r>
              <a:rPr lang="it-IT" b="1" dirty="0">
                <a:solidFill>
                  <a:srgbClr val="202122"/>
                </a:solidFill>
                <a:effectLst/>
                <a:latin typeface="Arial" panose="020B0604020202020204" pitchFamily="34" charset="0"/>
              </a:rPr>
              <a:t>veni et illumina </a:t>
            </a:r>
            <a:r>
              <a:rPr lang="it-IT" b="1" dirty="0" err="1">
                <a:solidFill>
                  <a:srgbClr val="202122"/>
                </a:solidFill>
                <a:effectLst/>
                <a:latin typeface="Arial" panose="020B0604020202020204" pitchFamily="34" charset="0"/>
              </a:rPr>
              <a:t>sedentes</a:t>
            </a:r>
            <a:r>
              <a:rPr lang="it-IT" b="1" dirty="0">
                <a:solidFill>
                  <a:srgbClr val="202122"/>
                </a:solidFill>
                <a:effectLst/>
                <a:latin typeface="Arial" panose="020B0604020202020204" pitchFamily="34" charset="0"/>
              </a:rPr>
              <a:t> in </a:t>
            </a:r>
            <a:r>
              <a:rPr lang="it-IT" b="1" dirty="0" err="1">
                <a:solidFill>
                  <a:srgbClr val="202122"/>
                </a:solidFill>
                <a:effectLst/>
                <a:latin typeface="Arial" panose="020B0604020202020204" pitchFamily="34" charset="0"/>
              </a:rPr>
              <a:t>tenebris</a:t>
            </a:r>
            <a:br>
              <a:rPr lang="it-IT" b="1" dirty="0"/>
            </a:br>
            <a:r>
              <a:rPr lang="it-IT" b="1" dirty="0">
                <a:solidFill>
                  <a:srgbClr val="202122"/>
                </a:solidFill>
                <a:effectLst/>
                <a:latin typeface="Arial" panose="020B0604020202020204" pitchFamily="34" charset="0"/>
              </a:rPr>
              <a:t>et umbra </a:t>
            </a:r>
            <a:r>
              <a:rPr lang="it-IT" b="1" dirty="0" err="1">
                <a:solidFill>
                  <a:srgbClr val="202122"/>
                </a:solidFill>
                <a:effectLst/>
                <a:latin typeface="Arial" panose="020B0604020202020204" pitchFamily="34" charset="0"/>
              </a:rPr>
              <a:t>mortis</a:t>
            </a:r>
            <a:r>
              <a:rPr lang="it-IT" b="1" dirty="0">
                <a:solidFill>
                  <a:srgbClr val="202122"/>
                </a:solidFill>
                <a:effectLst/>
                <a:latin typeface="Arial" panose="020B0604020202020204" pitchFamily="34" charset="0"/>
              </a:rPr>
              <a:t>.</a:t>
            </a:r>
            <a:endParaRPr lang="it-IT" b="1" dirty="0"/>
          </a:p>
        </p:txBody>
      </p:sp>
      <p:sp>
        <p:nvSpPr>
          <p:cNvPr id="8" name="CasellaDiTesto 7">
            <a:extLst>
              <a:ext uri="{FF2B5EF4-FFF2-40B4-BE49-F238E27FC236}">
                <a16:creationId xmlns:a16="http://schemas.microsoft.com/office/drawing/2014/main" id="{FE3E0D0C-4067-F302-A1D7-9F231E2A78BB}"/>
              </a:ext>
            </a:extLst>
          </p:cNvPr>
          <p:cNvSpPr txBox="1"/>
          <p:nvPr/>
        </p:nvSpPr>
        <p:spPr>
          <a:xfrm>
            <a:off x="6991411" y="3742284"/>
            <a:ext cx="5067721" cy="1754326"/>
          </a:xfrm>
          <a:prstGeom prst="rect">
            <a:avLst/>
          </a:prstGeom>
          <a:noFill/>
        </p:spPr>
        <p:txBody>
          <a:bodyPr wrap="square">
            <a:spAutoFit/>
          </a:bodyPr>
          <a:lstStyle/>
          <a:p>
            <a:pPr algn="ctr"/>
            <a:r>
              <a:rPr lang="de-DE" b="0" i="0" dirty="0">
                <a:solidFill>
                  <a:srgbClr val="202122"/>
                </a:solidFill>
                <a:effectLst/>
                <a:latin typeface="Arial" panose="020B0604020202020204" pitchFamily="34" charset="0"/>
              </a:rPr>
              <a:t>O Morgenstern,</a:t>
            </a:r>
            <a:br>
              <a:rPr lang="de-DE" dirty="0"/>
            </a:br>
            <a:r>
              <a:rPr lang="de-DE" b="0" i="0" dirty="0">
                <a:solidFill>
                  <a:srgbClr val="202122"/>
                </a:solidFill>
                <a:effectLst/>
                <a:latin typeface="Arial" panose="020B0604020202020204" pitchFamily="34" charset="0"/>
              </a:rPr>
              <a:t>Glanz des unversehrten Lichtes,</a:t>
            </a:r>
            <a:br>
              <a:rPr lang="de-DE" dirty="0"/>
            </a:br>
            <a:r>
              <a:rPr lang="de-DE" b="0" i="0" dirty="0">
                <a:solidFill>
                  <a:srgbClr val="202122"/>
                </a:solidFill>
                <a:effectLst/>
                <a:latin typeface="Arial" panose="020B0604020202020204" pitchFamily="34" charset="0"/>
              </a:rPr>
              <a:t>der Gerechtigkeit strahlende Sonne:</a:t>
            </a:r>
            <a:br>
              <a:rPr lang="de-DE" dirty="0"/>
            </a:br>
            <a:r>
              <a:rPr lang="de-DE" b="0" i="0" dirty="0">
                <a:solidFill>
                  <a:srgbClr val="202122"/>
                </a:solidFill>
                <a:effectLst/>
                <a:latin typeface="Arial" panose="020B0604020202020204" pitchFamily="34" charset="0"/>
              </a:rPr>
              <a:t>o komm und erleuchte, </a:t>
            </a:r>
          </a:p>
          <a:p>
            <a:pPr algn="ctr"/>
            <a:r>
              <a:rPr lang="de-DE" b="0" i="0" dirty="0">
                <a:solidFill>
                  <a:srgbClr val="202122"/>
                </a:solidFill>
                <a:effectLst/>
                <a:latin typeface="Arial" panose="020B0604020202020204" pitchFamily="34" charset="0"/>
              </a:rPr>
              <a:t>die da sitzen in Finsternis</a:t>
            </a:r>
            <a:br>
              <a:rPr lang="de-DE" dirty="0"/>
            </a:br>
            <a:r>
              <a:rPr lang="de-DE" b="0" i="0" dirty="0">
                <a:solidFill>
                  <a:srgbClr val="202122"/>
                </a:solidFill>
                <a:effectLst/>
                <a:latin typeface="Arial" panose="020B0604020202020204" pitchFamily="34" charset="0"/>
              </a:rPr>
              <a:t>und im Schatten des Todes!</a:t>
            </a:r>
            <a:endParaRPr lang="it-IT" dirty="0"/>
          </a:p>
        </p:txBody>
      </p:sp>
      <p:pic>
        <p:nvPicPr>
          <p:cNvPr id="5122" name="Picture 2" descr="O MORGENSTERN – Impuls zur O-Antiphon am 21. Dezember – Abtei Königsmünster  Meschede">
            <a:extLst>
              <a:ext uri="{FF2B5EF4-FFF2-40B4-BE49-F238E27FC236}">
                <a16:creationId xmlns:a16="http://schemas.microsoft.com/office/drawing/2014/main" id="{5B121703-833A-185E-B905-B83D5E7EA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51404" cy="5438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6750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DF86335-5F07-4F9D-8B82-143DBE3AA97F}"/>
              </a:ext>
            </a:extLst>
          </p:cNvPr>
          <p:cNvPicPr>
            <a:picLocks noChangeAspect="1"/>
          </p:cNvPicPr>
          <p:nvPr/>
        </p:nvPicPr>
        <p:blipFill>
          <a:blip r:embed="rId4"/>
          <a:stretch>
            <a:fillRect/>
          </a:stretch>
        </p:blipFill>
        <p:spPr>
          <a:xfrm>
            <a:off x="0" y="0"/>
            <a:ext cx="6029325" cy="2990850"/>
          </a:xfrm>
          <a:prstGeom prst="rect">
            <a:avLst/>
          </a:prstGeom>
        </p:spPr>
      </p:pic>
      <p:pic>
        <p:nvPicPr>
          <p:cNvPr id="2" name="O Oriens (December 21)">
            <a:hlinkClick r:id="" action="ppaction://media"/>
            <a:extLst>
              <a:ext uri="{FF2B5EF4-FFF2-40B4-BE49-F238E27FC236}">
                <a16:creationId xmlns:a16="http://schemas.microsoft.com/office/drawing/2014/main" id="{8D04E80F-56BA-47EF-9D6D-0DB94924AB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77000" y="2759337"/>
            <a:ext cx="5715000" cy="3219450"/>
          </a:xfrm>
          <a:prstGeom prst="rect">
            <a:avLst/>
          </a:prstGeom>
        </p:spPr>
      </p:pic>
    </p:spTree>
    <p:extLst>
      <p:ext uri="{BB962C8B-B14F-4D97-AF65-F5344CB8AC3E}">
        <p14:creationId xmlns:p14="http://schemas.microsoft.com/office/powerpoint/2010/main" val="1908989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8643546-2F65-2173-5819-D6F36037721A}"/>
              </a:ext>
            </a:extLst>
          </p:cNvPr>
          <p:cNvSpPr txBox="1"/>
          <p:nvPr/>
        </p:nvSpPr>
        <p:spPr>
          <a:xfrm>
            <a:off x="6182859" y="1120676"/>
            <a:ext cx="4688114" cy="2308324"/>
          </a:xfrm>
          <a:prstGeom prst="rect">
            <a:avLst/>
          </a:prstGeom>
          <a:noFill/>
        </p:spPr>
        <p:txBody>
          <a:bodyPr wrap="square">
            <a:spAutoFit/>
          </a:bodyPr>
          <a:lstStyle/>
          <a:p>
            <a:pPr algn="ctr"/>
            <a:r>
              <a:rPr lang="it-IT" i="1" dirty="0">
                <a:solidFill>
                  <a:srgbClr val="202122"/>
                </a:solidFill>
                <a:latin typeface="Arial" panose="020B0604020202020204" pitchFamily="34" charset="0"/>
              </a:rPr>
              <a:t>22</a:t>
            </a:r>
            <a:r>
              <a:rPr lang="it-IT" b="0" i="1" dirty="0">
                <a:solidFill>
                  <a:srgbClr val="202122"/>
                </a:solidFill>
                <a:effectLst/>
                <a:latin typeface="Arial" panose="020B0604020202020204" pitchFamily="34" charset="0"/>
              </a:rPr>
              <a:t>. </a:t>
            </a:r>
            <a:r>
              <a:rPr lang="it-IT" b="0" i="1" dirty="0" err="1">
                <a:solidFill>
                  <a:srgbClr val="202122"/>
                </a:solidFill>
                <a:effectLst/>
                <a:latin typeface="Arial" panose="020B0604020202020204" pitchFamily="34" charset="0"/>
              </a:rPr>
              <a:t>Dezember</a:t>
            </a:r>
            <a:endParaRPr lang="it-IT" b="0" i="1" dirty="0">
              <a:solidFill>
                <a:srgbClr val="202122"/>
              </a:solidFill>
              <a:effectLst/>
              <a:latin typeface="Arial" panose="020B0604020202020204" pitchFamily="34" charset="0"/>
            </a:endParaRPr>
          </a:p>
          <a:p>
            <a:endParaRPr lang="it-IT" b="1" dirty="0">
              <a:solidFill>
                <a:srgbClr val="202122"/>
              </a:solidFill>
              <a:effectLst/>
              <a:latin typeface="Arial" panose="020B0604020202020204" pitchFamily="34" charset="0"/>
            </a:endParaRPr>
          </a:p>
          <a:p>
            <a:pPr algn="ctr"/>
            <a:r>
              <a:rPr lang="it-IT" b="1" dirty="0">
                <a:solidFill>
                  <a:srgbClr val="202122"/>
                </a:solidFill>
                <a:effectLst/>
                <a:latin typeface="Arial" panose="020B0604020202020204" pitchFamily="34" charset="0"/>
              </a:rPr>
              <a:t>O rex </a:t>
            </a:r>
            <a:r>
              <a:rPr lang="it-IT" b="1" dirty="0" err="1">
                <a:solidFill>
                  <a:srgbClr val="202122"/>
                </a:solidFill>
                <a:effectLst/>
                <a:latin typeface="Arial" panose="020B0604020202020204" pitchFamily="34" charset="0"/>
              </a:rPr>
              <a:t>gentium</a:t>
            </a:r>
            <a:br>
              <a:rPr lang="it-IT" b="1" dirty="0"/>
            </a:br>
            <a:r>
              <a:rPr lang="it-IT" b="1" dirty="0">
                <a:solidFill>
                  <a:srgbClr val="202122"/>
                </a:solidFill>
                <a:effectLst/>
                <a:latin typeface="Arial" panose="020B0604020202020204" pitchFamily="34" charset="0"/>
              </a:rPr>
              <a:t>et </a:t>
            </a:r>
            <a:r>
              <a:rPr lang="it-IT" b="1" dirty="0" err="1">
                <a:solidFill>
                  <a:srgbClr val="202122"/>
                </a:solidFill>
                <a:effectLst/>
                <a:latin typeface="Arial" panose="020B0604020202020204" pitchFamily="34" charset="0"/>
              </a:rPr>
              <a:t>desideratus</a:t>
            </a:r>
            <a:r>
              <a:rPr lang="it-IT" b="1" dirty="0">
                <a:solidFill>
                  <a:srgbClr val="202122"/>
                </a:solidFill>
                <a:effectLst/>
                <a:latin typeface="Arial" panose="020B0604020202020204" pitchFamily="34" charset="0"/>
              </a:rPr>
              <a:t> </a:t>
            </a:r>
            <a:r>
              <a:rPr lang="it-IT" b="1" dirty="0" err="1">
                <a:solidFill>
                  <a:srgbClr val="202122"/>
                </a:solidFill>
                <a:effectLst/>
                <a:latin typeface="Arial" panose="020B0604020202020204" pitchFamily="34" charset="0"/>
              </a:rPr>
              <a:t>earum</a:t>
            </a:r>
            <a:r>
              <a:rPr lang="it-IT" b="1" dirty="0">
                <a:solidFill>
                  <a:srgbClr val="202122"/>
                </a:solidFill>
                <a:effectLst/>
                <a:latin typeface="Arial" panose="020B0604020202020204" pitchFamily="34" charset="0"/>
              </a:rPr>
              <a:t>,</a:t>
            </a:r>
            <a:br>
              <a:rPr lang="it-IT" b="1" dirty="0"/>
            </a:br>
            <a:r>
              <a:rPr lang="it-IT" b="1" dirty="0" err="1">
                <a:solidFill>
                  <a:srgbClr val="202122"/>
                </a:solidFill>
                <a:effectLst/>
                <a:latin typeface="Arial" panose="020B0604020202020204" pitchFamily="34" charset="0"/>
              </a:rPr>
              <a:t>lapisque</a:t>
            </a:r>
            <a:r>
              <a:rPr lang="it-IT" b="1" dirty="0">
                <a:solidFill>
                  <a:srgbClr val="202122"/>
                </a:solidFill>
                <a:effectLst/>
                <a:latin typeface="Arial" panose="020B0604020202020204" pitchFamily="34" charset="0"/>
              </a:rPr>
              <a:t> </a:t>
            </a:r>
            <a:r>
              <a:rPr lang="it-IT" b="1" dirty="0" err="1">
                <a:solidFill>
                  <a:srgbClr val="202122"/>
                </a:solidFill>
                <a:effectLst/>
                <a:latin typeface="Arial" panose="020B0604020202020204" pitchFamily="34" charset="0"/>
              </a:rPr>
              <a:t>angularis</a:t>
            </a:r>
            <a:r>
              <a:rPr lang="it-IT" b="1" dirty="0">
                <a:solidFill>
                  <a:srgbClr val="202122"/>
                </a:solidFill>
                <a:effectLst/>
                <a:latin typeface="Arial" panose="020B0604020202020204" pitchFamily="34" charset="0"/>
              </a:rPr>
              <a:t>, </a:t>
            </a:r>
          </a:p>
          <a:p>
            <a:pPr algn="ctr"/>
            <a:r>
              <a:rPr lang="it-IT" b="1" dirty="0">
                <a:solidFill>
                  <a:srgbClr val="202122"/>
                </a:solidFill>
                <a:effectLst/>
                <a:latin typeface="Arial" panose="020B0604020202020204" pitchFamily="34" charset="0"/>
              </a:rPr>
              <a:t>qui </a:t>
            </a:r>
            <a:r>
              <a:rPr lang="it-IT" b="1" dirty="0" err="1">
                <a:solidFill>
                  <a:srgbClr val="202122"/>
                </a:solidFill>
                <a:effectLst/>
                <a:latin typeface="Arial" panose="020B0604020202020204" pitchFamily="34" charset="0"/>
              </a:rPr>
              <a:t>facis</a:t>
            </a:r>
            <a:r>
              <a:rPr lang="it-IT" b="1" dirty="0">
                <a:solidFill>
                  <a:srgbClr val="202122"/>
                </a:solidFill>
                <a:effectLst/>
                <a:latin typeface="Arial" panose="020B0604020202020204" pitchFamily="34" charset="0"/>
              </a:rPr>
              <a:t> </a:t>
            </a:r>
            <a:r>
              <a:rPr lang="it-IT" b="1" dirty="0" err="1">
                <a:solidFill>
                  <a:srgbClr val="202122"/>
                </a:solidFill>
                <a:effectLst/>
                <a:latin typeface="Arial" panose="020B0604020202020204" pitchFamily="34" charset="0"/>
              </a:rPr>
              <a:t>utraque</a:t>
            </a:r>
            <a:r>
              <a:rPr lang="it-IT" b="1" dirty="0">
                <a:solidFill>
                  <a:srgbClr val="202122"/>
                </a:solidFill>
                <a:effectLst/>
                <a:latin typeface="Arial" panose="020B0604020202020204" pitchFamily="34" charset="0"/>
              </a:rPr>
              <a:t> unum:</a:t>
            </a:r>
            <a:br>
              <a:rPr lang="it-IT" b="1" dirty="0"/>
            </a:br>
            <a:r>
              <a:rPr lang="it-IT" b="1" dirty="0">
                <a:solidFill>
                  <a:srgbClr val="202122"/>
                </a:solidFill>
                <a:effectLst/>
                <a:latin typeface="Arial" panose="020B0604020202020204" pitchFamily="34" charset="0"/>
              </a:rPr>
              <a:t>veni et salva </a:t>
            </a:r>
            <a:r>
              <a:rPr lang="it-IT" b="1" dirty="0" err="1">
                <a:solidFill>
                  <a:srgbClr val="202122"/>
                </a:solidFill>
                <a:effectLst/>
                <a:latin typeface="Arial" panose="020B0604020202020204" pitchFamily="34" charset="0"/>
              </a:rPr>
              <a:t>hominem</a:t>
            </a:r>
            <a:r>
              <a:rPr lang="it-IT" b="1" dirty="0">
                <a:solidFill>
                  <a:srgbClr val="202122"/>
                </a:solidFill>
                <a:effectLst/>
                <a:latin typeface="Arial" panose="020B0604020202020204" pitchFamily="34" charset="0"/>
              </a:rPr>
              <a:t>,</a:t>
            </a:r>
            <a:br>
              <a:rPr lang="it-IT" b="1" dirty="0"/>
            </a:br>
            <a:r>
              <a:rPr lang="it-IT" b="1" dirty="0" err="1">
                <a:solidFill>
                  <a:srgbClr val="202122"/>
                </a:solidFill>
                <a:effectLst/>
                <a:latin typeface="Arial" panose="020B0604020202020204" pitchFamily="34" charset="0"/>
              </a:rPr>
              <a:t>quem</a:t>
            </a:r>
            <a:r>
              <a:rPr lang="it-IT" b="1" dirty="0">
                <a:solidFill>
                  <a:srgbClr val="202122"/>
                </a:solidFill>
                <a:effectLst/>
                <a:latin typeface="Arial" panose="020B0604020202020204" pitchFamily="34" charset="0"/>
              </a:rPr>
              <a:t> de limo formasti.</a:t>
            </a:r>
            <a:endParaRPr lang="it-IT" b="1" dirty="0"/>
          </a:p>
        </p:txBody>
      </p:sp>
      <p:sp>
        <p:nvSpPr>
          <p:cNvPr id="8" name="CasellaDiTesto 7">
            <a:extLst>
              <a:ext uri="{FF2B5EF4-FFF2-40B4-BE49-F238E27FC236}">
                <a16:creationId xmlns:a16="http://schemas.microsoft.com/office/drawing/2014/main" id="{FE3E0D0C-4067-F302-A1D7-9F231E2A78BB}"/>
              </a:ext>
            </a:extLst>
          </p:cNvPr>
          <p:cNvSpPr txBox="1"/>
          <p:nvPr/>
        </p:nvSpPr>
        <p:spPr>
          <a:xfrm>
            <a:off x="5595030" y="3734076"/>
            <a:ext cx="6096000" cy="1477328"/>
          </a:xfrm>
          <a:prstGeom prst="rect">
            <a:avLst/>
          </a:prstGeom>
          <a:noFill/>
        </p:spPr>
        <p:txBody>
          <a:bodyPr wrap="square">
            <a:spAutoFit/>
          </a:bodyPr>
          <a:lstStyle/>
          <a:p>
            <a:pPr algn="ctr"/>
            <a:r>
              <a:rPr lang="de-DE" dirty="0">
                <a:solidFill>
                  <a:srgbClr val="202122"/>
                </a:solidFill>
                <a:latin typeface="Arial" panose="020B0604020202020204" pitchFamily="34" charset="0"/>
              </a:rPr>
              <a:t>O K</a:t>
            </a:r>
            <a:r>
              <a:rPr lang="it-IT" dirty="0" err="1">
                <a:solidFill>
                  <a:srgbClr val="202122"/>
                </a:solidFill>
                <a:latin typeface="Arial" panose="020B0604020202020204" pitchFamily="34" charset="0"/>
              </a:rPr>
              <a:t>önig</a:t>
            </a:r>
            <a:r>
              <a:rPr lang="it-IT" dirty="0">
                <a:solidFill>
                  <a:srgbClr val="202122"/>
                </a:solidFill>
                <a:latin typeface="Arial" panose="020B0604020202020204" pitchFamily="34" charset="0"/>
              </a:rPr>
              <a:t> </a:t>
            </a:r>
            <a:r>
              <a:rPr lang="it-IT" dirty="0" err="1">
                <a:solidFill>
                  <a:srgbClr val="202122"/>
                </a:solidFill>
                <a:latin typeface="Arial" panose="020B0604020202020204" pitchFamily="34" charset="0"/>
              </a:rPr>
              <a:t>aller</a:t>
            </a:r>
            <a:r>
              <a:rPr lang="it-IT" dirty="0">
                <a:solidFill>
                  <a:srgbClr val="202122"/>
                </a:solidFill>
                <a:latin typeface="Arial" panose="020B0604020202020204" pitchFamily="34" charset="0"/>
              </a:rPr>
              <a:t> </a:t>
            </a:r>
            <a:r>
              <a:rPr lang="it-IT" dirty="0" err="1">
                <a:solidFill>
                  <a:srgbClr val="202122"/>
                </a:solidFill>
                <a:latin typeface="Arial" panose="020B0604020202020204" pitchFamily="34" charset="0"/>
              </a:rPr>
              <a:t>Völker</a:t>
            </a:r>
            <a:r>
              <a:rPr lang="it-IT" dirty="0">
                <a:solidFill>
                  <a:srgbClr val="202122"/>
                </a:solidFill>
                <a:latin typeface="Arial" panose="020B0604020202020204" pitchFamily="34" charset="0"/>
              </a:rPr>
              <a:t>,</a:t>
            </a:r>
            <a:br>
              <a:rPr lang="de-DE" dirty="0"/>
            </a:br>
            <a:r>
              <a:rPr lang="de-DE" b="0" i="0" dirty="0">
                <a:solidFill>
                  <a:srgbClr val="202122"/>
                </a:solidFill>
                <a:effectLst/>
                <a:latin typeface="Arial" panose="020B0604020202020204" pitchFamily="34" charset="0"/>
              </a:rPr>
              <a:t>ihre Erwartung und Sehnsucht;</a:t>
            </a:r>
            <a:br>
              <a:rPr lang="de-DE" dirty="0"/>
            </a:br>
            <a:r>
              <a:rPr lang="de-DE" b="0" i="0" dirty="0">
                <a:solidFill>
                  <a:srgbClr val="202122"/>
                </a:solidFill>
                <a:effectLst/>
                <a:latin typeface="Arial" panose="020B0604020202020204" pitchFamily="34" charset="0"/>
              </a:rPr>
              <a:t>Schlussstein, der den Bau zusammenhält:</a:t>
            </a:r>
            <a:br>
              <a:rPr lang="de-DE" dirty="0"/>
            </a:br>
            <a:r>
              <a:rPr lang="de-DE" b="0" i="0" dirty="0">
                <a:solidFill>
                  <a:srgbClr val="202122"/>
                </a:solidFill>
                <a:effectLst/>
                <a:latin typeface="Arial" panose="020B0604020202020204" pitchFamily="34" charset="0"/>
              </a:rPr>
              <a:t>o komm und errette den Menschen,</a:t>
            </a:r>
            <a:br>
              <a:rPr lang="de-DE" dirty="0"/>
            </a:br>
            <a:r>
              <a:rPr lang="de-DE" b="0" i="0" dirty="0">
                <a:solidFill>
                  <a:srgbClr val="202122"/>
                </a:solidFill>
                <a:effectLst/>
                <a:latin typeface="Arial" panose="020B0604020202020204" pitchFamily="34" charset="0"/>
              </a:rPr>
              <a:t>den du aus Erde gebildet!</a:t>
            </a:r>
            <a:endParaRPr lang="it-IT" dirty="0"/>
          </a:p>
        </p:txBody>
      </p:sp>
      <p:pic>
        <p:nvPicPr>
          <p:cNvPr id="3" name="Immagine 2">
            <a:extLst>
              <a:ext uri="{FF2B5EF4-FFF2-40B4-BE49-F238E27FC236}">
                <a16:creationId xmlns:a16="http://schemas.microsoft.com/office/drawing/2014/main" id="{F12F9B89-51C9-F9C9-18EE-002E1AE18A75}"/>
              </a:ext>
            </a:extLst>
          </p:cNvPr>
          <p:cNvPicPr>
            <a:picLocks noChangeAspect="1"/>
          </p:cNvPicPr>
          <p:nvPr/>
        </p:nvPicPr>
        <p:blipFill>
          <a:blip r:embed="rId2"/>
          <a:stretch>
            <a:fillRect/>
          </a:stretch>
        </p:blipFill>
        <p:spPr>
          <a:xfrm>
            <a:off x="790801" y="0"/>
            <a:ext cx="4804229" cy="6894380"/>
          </a:xfrm>
          <a:prstGeom prst="rect">
            <a:avLst/>
          </a:prstGeom>
        </p:spPr>
      </p:pic>
    </p:spTree>
    <p:extLst>
      <p:ext uri="{BB962C8B-B14F-4D97-AF65-F5344CB8AC3E}">
        <p14:creationId xmlns:p14="http://schemas.microsoft.com/office/powerpoint/2010/main" val="20734009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3ECBCDD-630E-409F-BC82-43FF16559576}"/>
              </a:ext>
            </a:extLst>
          </p:cNvPr>
          <p:cNvPicPr>
            <a:picLocks noChangeAspect="1"/>
          </p:cNvPicPr>
          <p:nvPr/>
        </p:nvPicPr>
        <p:blipFill>
          <a:blip r:embed="rId4"/>
          <a:stretch>
            <a:fillRect/>
          </a:stretch>
        </p:blipFill>
        <p:spPr>
          <a:xfrm>
            <a:off x="374126" y="359376"/>
            <a:ext cx="5238750" cy="2428875"/>
          </a:xfrm>
          <a:prstGeom prst="rect">
            <a:avLst/>
          </a:prstGeom>
        </p:spPr>
      </p:pic>
      <p:pic>
        <p:nvPicPr>
          <p:cNvPr id="2" name="O Rex Gentium (December 22)">
            <a:hlinkClick r:id="" action="ppaction://media"/>
            <a:extLst>
              <a:ext uri="{FF2B5EF4-FFF2-40B4-BE49-F238E27FC236}">
                <a16:creationId xmlns:a16="http://schemas.microsoft.com/office/drawing/2014/main" id="{BB42EF4D-647F-434A-8F33-55E80AB586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3541" y="2788251"/>
            <a:ext cx="5715000" cy="3219450"/>
          </a:xfrm>
          <a:prstGeom prst="rect">
            <a:avLst/>
          </a:prstGeom>
        </p:spPr>
      </p:pic>
    </p:spTree>
    <p:extLst>
      <p:ext uri="{BB962C8B-B14F-4D97-AF65-F5344CB8AC3E}">
        <p14:creationId xmlns:p14="http://schemas.microsoft.com/office/powerpoint/2010/main" val="2682280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8643546-2F65-2173-5819-D6F36037721A}"/>
              </a:ext>
            </a:extLst>
          </p:cNvPr>
          <p:cNvSpPr txBox="1"/>
          <p:nvPr/>
        </p:nvSpPr>
        <p:spPr>
          <a:xfrm>
            <a:off x="6195559" y="1120676"/>
            <a:ext cx="4688114" cy="2031325"/>
          </a:xfrm>
          <a:prstGeom prst="rect">
            <a:avLst/>
          </a:prstGeom>
          <a:noFill/>
        </p:spPr>
        <p:txBody>
          <a:bodyPr wrap="square">
            <a:spAutoFit/>
          </a:bodyPr>
          <a:lstStyle/>
          <a:p>
            <a:pPr algn="ctr"/>
            <a:r>
              <a:rPr lang="it-IT" i="1" dirty="0">
                <a:solidFill>
                  <a:srgbClr val="202122"/>
                </a:solidFill>
                <a:latin typeface="Arial" panose="020B0604020202020204" pitchFamily="34" charset="0"/>
              </a:rPr>
              <a:t>23</a:t>
            </a:r>
            <a:r>
              <a:rPr lang="it-IT" b="0" i="1" dirty="0">
                <a:solidFill>
                  <a:srgbClr val="202122"/>
                </a:solidFill>
                <a:effectLst/>
                <a:latin typeface="Arial" panose="020B0604020202020204" pitchFamily="34" charset="0"/>
              </a:rPr>
              <a:t>. </a:t>
            </a:r>
            <a:r>
              <a:rPr lang="it-IT" b="0" i="1" dirty="0" err="1">
                <a:solidFill>
                  <a:srgbClr val="202122"/>
                </a:solidFill>
                <a:effectLst/>
                <a:latin typeface="Arial" panose="020B0604020202020204" pitchFamily="34" charset="0"/>
              </a:rPr>
              <a:t>Dezember</a:t>
            </a:r>
            <a:endParaRPr lang="it-IT" b="0" i="1" dirty="0">
              <a:solidFill>
                <a:srgbClr val="202122"/>
              </a:solidFill>
              <a:effectLst/>
              <a:latin typeface="Arial" panose="020B0604020202020204" pitchFamily="34" charset="0"/>
            </a:endParaRPr>
          </a:p>
          <a:p>
            <a:endParaRPr lang="it-IT" b="1" dirty="0">
              <a:solidFill>
                <a:srgbClr val="202122"/>
              </a:solidFill>
              <a:effectLst/>
              <a:latin typeface="Arial" panose="020B0604020202020204" pitchFamily="34" charset="0"/>
            </a:endParaRPr>
          </a:p>
          <a:p>
            <a:pPr algn="ctr"/>
            <a:r>
              <a:rPr lang="it-IT" b="1" dirty="0">
                <a:solidFill>
                  <a:srgbClr val="202122"/>
                </a:solidFill>
                <a:effectLst/>
                <a:latin typeface="Arial" panose="020B0604020202020204" pitchFamily="34" charset="0"/>
              </a:rPr>
              <a:t>O Immanuel,</a:t>
            </a:r>
            <a:br>
              <a:rPr lang="it-IT" b="1" dirty="0"/>
            </a:br>
            <a:r>
              <a:rPr lang="it-IT" b="1" dirty="0">
                <a:solidFill>
                  <a:srgbClr val="202122"/>
                </a:solidFill>
                <a:effectLst/>
                <a:latin typeface="Arial" panose="020B0604020202020204" pitchFamily="34" charset="0"/>
              </a:rPr>
              <a:t>Rex et </a:t>
            </a:r>
            <a:r>
              <a:rPr lang="it-IT" b="1" dirty="0" err="1">
                <a:solidFill>
                  <a:srgbClr val="202122"/>
                </a:solidFill>
                <a:effectLst/>
                <a:latin typeface="Arial" panose="020B0604020202020204" pitchFamily="34" charset="0"/>
              </a:rPr>
              <a:t>legifer</a:t>
            </a:r>
            <a:r>
              <a:rPr lang="it-IT" b="1" dirty="0">
                <a:solidFill>
                  <a:srgbClr val="202122"/>
                </a:solidFill>
                <a:effectLst/>
                <a:latin typeface="Arial" panose="020B0604020202020204" pitchFamily="34" charset="0"/>
              </a:rPr>
              <a:t> </a:t>
            </a:r>
            <a:r>
              <a:rPr lang="it-IT" b="1" dirty="0" err="1">
                <a:solidFill>
                  <a:srgbClr val="202122"/>
                </a:solidFill>
                <a:effectLst/>
                <a:latin typeface="Arial" panose="020B0604020202020204" pitchFamily="34" charset="0"/>
              </a:rPr>
              <a:t>noster</a:t>
            </a:r>
            <a:r>
              <a:rPr lang="it-IT" b="1" dirty="0">
                <a:solidFill>
                  <a:srgbClr val="202122"/>
                </a:solidFill>
                <a:effectLst/>
                <a:latin typeface="Arial" panose="020B0604020202020204" pitchFamily="34" charset="0"/>
              </a:rPr>
              <a:t>,</a:t>
            </a:r>
            <a:br>
              <a:rPr lang="it-IT" b="1" dirty="0"/>
            </a:br>
            <a:r>
              <a:rPr lang="it-IT" b="1" dirty="0" err="1">
                <a:solidFill>
                  <a:srgbClr val="202122"/>
                </a:solidFill>
                <a:effectLst/>
                <a:latin typeface="Arial" panose="020B0604020202020204" pitchFamily="34" charset="0"/>
              </a:rPr>
              <a:t>exspectatio</a:t>
            </a:r>
            <a:r>
              <a:rPr lang="it-IT" b="1" dirty="0">
                <a:solidFill>
                  <a:srgbClr val="202122"/>
                </a:solidFill>
                <a:effectLst/>
                <a:latin typeface="Arial" panose="020B0604020202020204" pitchFamily="34" charset="0"/>
              </a:rPr>
              <a:t> </a:t>
            </a:r>
            <a:r>
              <a:rPr lang="it-IT" b="1" dirty="0" err="1">
                <a:solidFill>
                  <a:srgbClr val="202122"/>
                </a:solidFill>
                <a:effectLst/>
                <a:latin typeface="Arial" panose="020B0604020202020204" pitchFamily="34" charset="0"/>
              </a:rPr>
              <a:t>gentium</a:t>
            </a:r>
            <a:r>
              <a:rPr lang="it-IT" b="1" dirty="0">
                <a:solidFill>
                  <a:srgbClr val="202122"/>
                </a:solidFill>
                <a:effectLst/>
                <a:latin typeface="Arial" panose="020B0604020202020204" pitchFamily="34" charset="0"/>
              </a:rPr>
              <a:t>, et Salvator </a:t>
            </a:r>
            <a:r>
              <a:rPr lang="it-IT" b="1" dirty="0" err="1">
                <a:solidFill>
                  <a:srgbClr val="202122"/>
                </a:solidFill>
                <a:effectLst/>
                <a:latin typeface="Arial" panose="020B0604020202020204" pitchFamily="34" charset="0"/>
              </a:rPr>
              <a:t>earum</a:t>
            </a:r>
            <a:r>
              <a:rPr lang="it-IT" b="1" dirty="0">
                <a:solidFill>
                  <a:srgbClr val="202122"/>
                </a:solidFill>
                <a:effectLst/>
                <a:latin typeface="Arial" panose="020B0604020202020204" pitchFamily="34" charset="0"/>
              </a:rPr>
              <a:t>:</a:t>
            </a:r>
            <a:br>
              <a:rPr lang="it-IT" b="1" dirty="0"/>
            </a:br>
            <a:r>
              <a:rPr lang="it-IT" b="1" dirty="0">
                <a:solidFill>
                  <a:srgbClr val="202122"/>
                </a:solidFill>
                <a:effectLst/>
                <a:latin typeface="Arial" panose="020B0604020202020204" pitchFamily="34" charset="0"/>
              </a:rPr>
              <a:t>veni ad </a:t>
            </a:r>
            <a:r>
              <a:rPr lang="it-IT" b="1" dirty="0" err="1">
                <a:solidFill>
                  <a:srgbClr val="202122"/>
                </a:solidFill>
                <a:effectLst/>
                <a:latin typeface="Arial" panose="020B0604020202020204" pitchFamily="34" charset="0"/>
              </a:rPr>
              <a:t>salvandum</a:t>
            </a:r>
            <a:r>
              <a:rPr lang="it-IT" b="1" dirty="0">
                <a:solidFill>
                  <a:srgbClr val="202122"/>
                </a:solidFill>
                <a:effectLst/>
                <a:latin typeface="Arial" panose="020B0604020202020204" pitchFamily="34" charset="0"/>
              </a:rPr>
              <a:t> nos,</a:t>
            </a:r>
            <a:br>
              <a:rPr lang="it-IT" b="1" dirty="0"/>
            </a:br>
            <a:r>
              <a:rPr lang="it-IT" b="1" dirty="0">
                <a:solidFill>
                  <a:srgbClr val="202122"/>
                </a:solidFill>
                <a:effectLst/>
                <a:latin typeface="Arial" panose="020B0604020202020204" pitchFamily="34" charset="0"/>
              </a:rPr>
              <a:t>Domine, Deus </a:t>
            </a:r>
            <a:r>
              <a:rPr lang="it-IT" b="1" dirty="0" err="1">
                <a:solidFill>
                  <a:srgbClr val="202122"/>
                </a:solidFill>
                <a:effectLst/>
                <a:latin typeface="Arial" panose="020B0604020202020204" pitchFamily="34" charset="0"/>
              </a:rPr>
              <a:t>noster</a:t>
            </a:r>
            <a:r>
              <a:rPr lang="it-IT" b="1" dirty="0">
                <a:solidFill>
                  <a:srgbClr val="202122"/>
                </a:solidFill>
                <a:effectLst/>
                <a:latin typeface="Arial" panose="020B0604020202020204" pitchFamily="34" charset="0"/>
              </a:rPr>
              <a:t>.</a:t>
            </a:r>
            <a:endParaRPr lang="it-IT" b="1" dirty="0"/>
          </a:p>
        </p:txBody>
      </p:sp>
      <p:sp>
        <p:nvSpPr>
          <p:cNvPr id="8" name="CasellaDiTesto 7">
            <a:extLst>
              <a:ext uri="{FF2B5EF4-FFF2-40B4-BE49-F238E27FC236}">
                <a16:creationId xmlns:a16="http://schemas.microsoft.com/office/drawing/2014/main" id="{FE3E0D0C-4067-F302-A1D7-9F231E2A78BB}"/>
              </a:ext>
            </a:extLst>
          </p:cNvPr>
          <p:cNvSpPr txBox="1"/>
          <p:nvPr/>
        </p:nvSpPr>
        <p:spPr>
          <a:xfrm>
            <a:off x="5595030" y="3734076"/>
            <a:ext cx="6096000" cy="1477328"/>
          </a:xfrm>
          <a:prstGeom prst="rect">
            <a:avLst/>
          </a:prstGeom>
          <a:noFill/>
        </p:spPr>
        <p:txBody>
          <a:bodyPr wrap="square">
            <a:spAutoFit/>
          </a:bodyPr>
          <a:lstStyle/>
          <a:p>
            <a:pPr algn="ctr"/>
            <a:r>
              <a:rPr lang="de-DE" b="0" i="0" dirty="0">
                <a:solidFill>
                  <a:srgbClr val="202122"/>
                </a:solidFill>
                <a:effectLst/>
                <a:latin typeface="Arial" panose="020B0604020202020204" pitchFamily="34" charset="0"/>
              </a:rPr>
              <a:t>O Immanuel,</a:t>
            </a:r>
            <a:br>
              <a:rPr lang="de-DE" dirty="0"/>
            </a:br>
            <a:r>
              <a:rPr lang="de-DE" b="0" i="0" dirty="0">
                <a:solidFill>
                  <a:srgbClr val="202122"/>
                </a:solidFill>
                <a:effectLst/>
                <a:latin typeface="Arial" panose="020B0604020202020204" pitchFamily="34" charset="0"/>
              </a:rPr>
              <a:t>unser König und Lehrer,</a:t>
            </a:r>
            <a:br>
              <a:rPr lang="de-DE" dirty="0"/>
            </a:br>
            <a:r>
              <a:rPr lang="de-DE" b="0" i="0" dirty="0">
                <a:solidFill>
                  <a:srgbClr val="202122"/>
                </a:solidFill>
                <a:effectLst/>
                <a:latin typeface="Arial" panose="020B0604020202020204" pitchFamily="34" charset="0"/>
              </a:rPr>
              <a:t>du Hoffnung und Heiland der Völker:</a:t>
            </a:r>
            <a:br>
              <a:rPr lang="de-DE" dirty="0"/>
            </a:br>
            <a:r>
              <a:rPr lang="de-DE" b="0" i="0" dirty="0">
                <a:solidFill>
                  <a:srgbClr val="202122"/>
                </a:solidFill>
                <a:effectLst/>
                <a:latin typeface="Arial" panose="020B0604020202020204" pitchFamily="34" charset="0"/>
              </a:rPr>
              <a:t>o komm, eile und schaffe uns Hilfe,</a:t>
            </a:r>
            <a:br>
              <a:rPr lang="de-DE" dirty="0"/>
            </a:br>
            <a:r>
              <a:rPr lang="de-DE" b="0" i="0" dirty="0">
                <a:solidFill>
                  <a:srgbClr val="202122"/>
                </a:solidFill>
                <a:effectLst/>
                <a:latin typeface="Arial" panose="020B0604020202020204" pitchFamily="34" charset="0"/>
              </a:rPr>
              <a:t>du unser Herr und unser Gott!</a:t>
            </a:r>
            <a:endParaRPr lang="it-IT" dirty="0"/>
          </a:p>
        </p:txBody>
      </p:sp>
      <p:pic>
        <p:nvPicPr>
          <p:cNvPr id="7170" name="Picture 2" descr="Emmanuele - Wikipedia">
            <a:extLst>
              <a:ext uri="{FF2B5EF4-FFF2-40B4-BE49-F238E27FC236}">
                <a16:creationId xmlns:a16="http://schemas.microsoft.com/office/drawing/2014/main" id="{7CBCA602-3D82-E32A-7B38-9D194F97B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971" y="0"/>
            <a:ext cx="5254171" cy="686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1114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E545F51-54BE-4FE1-8841-A8C069AFA831}"/>
              </a:ext>
            </a:extLst>
          </p:cNvPr>
          <p:cNvPicPr>
            <a:picLocks noChangeAspect="1"/>
          </p:cNvPicPr>
          <p:nvPr/>
        </p:nvPicPr>
        <p:blipFill>
          <a:blip r:embed="rId4"/>
          <a:stretch>
            <a:fillRect/>
          </a:stretch>
        </p:blipFill>
        <p:spPr>
          <a:xfrm>
            <a:off x="149949" y="206081"/>
            <a:ext cx="5819775" cy="2752725"/>
          </a:xfrm>
          <a:prstGeom prst="rect">
            <a:avLst/>
          </a:prstGeom>
        </p:spPr>
      </p:pic>
      <p:pic>
        <p:nvPicPr>
          <p:cNvPr id="3" name="O Emmanuel (December 23)">
            <a:hlinkClick r:id="" action="ppaction://media"/>
            <a:extLst>
              <a:ext uri="{FF2B5EF4-FFF2-40B4-BE49-F238E27FC236}">
                <a16:creationId xmlns:a16="http://schemas.microsoft.com/office/drawing/2014/main" id="{6526C508-4C8B-499A-963D-2729A06813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3062148"/>
            <a:ext cx="5715000" cy="3219450"/>
          </a:xfrm>
          <a:prstGeom prst="rect">
            <a:avLst/>
          </a:prstGeom>
        </p:spPr>
      </p:pic>
    </p:spTree>
    <p:extLst>
      <p:ext uri="{BB962C8B-B14F-4D97-AF65-F5344CB8AC3E}">
        <p14:creationId xmlns:p14="http://schemas.microsoft.com/office/powerpoint/2010/main" val="3315896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500"/>
                                        <p:tgtEl>
                                          <p:spTgt spid="3"/>
                                        </p:tgtEl>
                                      </p:cBhvr>
                                    </p:animEffect>
                                    <p:anim calcmode="lin" valueType="num">
                                      <p:cBhvr>
                                        <p:cTn id="15" dur="1500" fill="hold"/>
                                        <p:tgtEl>
                                          <p:spTgt spid="3"/>
                                        </p:tgtEl>
                                        <p:attrNameLst>
                                          <p:attrName>ppt_x</p:attrName>
                                        </p:attrNameLst>
                                      </p:cBhvr>
                                      <p:tavLst>
                                        <p:tav tm="0">
                                          <p:val>
                                            <p:strVal val="#ppt_x"/>
                                          </p:val>
                                        </p:tav>
                                        <p:tav tm="100000">
                                          <p:val>
                                            <p:strVal val="#ppt_x"/>
                                          </p:val>
                                        </p:tav>
                                      </p:tavLst>
                                    </p:anim>
                                    <p:anim calcmode="lin" valueType="num">
                                      <p:cBhvr>
                                        <p:cTn id="16"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26" name="Picture 2" descr="Risultati immagini per corona d'avvento">
            <a:extLst>
              <a:ext uri="{FF2B5EF4-FFF2-40B4-BE49-F238E27FC236}">
                <a16:creationId xmlns:a16="http://schemas.microsoft.com/office/drawing/2014/main" id="{08914714-AD5C-42FA-835B-004EA8674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4102" cy="738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0488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4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450A79EB-7E86-8E1F-7ACC-5B2CBA02A9B3}"/>
              </a:ext>
            </a:extLst>
          </p:cNvPr>
          <p:cNvSpPr txBox="1"/>
          <p:nvPr/>
        </p:nvSpPr>
        <p:spPr>
          <a:xfrm>
            <a:off x="6749142" y="1065165"/>
            <a:ext cx="4804229" cy="3737946"/>
          </a:xfrm>
          <a:prstGeom prst="rect">
            <a:avLst/>
          </a:prstGeom>
          <a:noFill/>
        </p:spPr>
        <p:txBody>
          <a:bodyPr wrap="square">
            <a:spAutoFit/>
          </a:bodyPr>
          <a:lstStyle/>
          <a:p>
            <a:pPr>
              <a:lnSpc>
                <a:spcPct val="150000"/>
              </a:lnSpc>
            </a:pPr>
            <a:r>
              <a:rPr lang="de-DE" sz="2000" i="1" dirty="0">
                <a:solidFill>
                  <a:srgbClr val="393939"/>
                </a:solidFill>
                <a:latin typeface="SourceSansPro"/>
              </a:rPr>
              <a:t>Gott-Kraft – heißt dieses Kind. </a:t>
            </a:r>
          </a:p>
          <a:p>
            <a:pPr>
              <a:lnSpc>
                <a:spcPct val="150000"/>
              </a:lnSpc>
            </a:pPr>
            <a:r>
              <a:rPr lang="de-DE" sz="2000" i="1" dirty="0">
                <a:solidFill>
                  <a:srgbClr val="393939"/>
                </a:solidFill>
                <a:latin typeface="SourceSansPro"/>
              </a:rPr>
              <a:t>Das Kind in der Krippe ist kein anderer als Gott selbst. </a:t>
            </a:r>
          </a:p>
          <a:p>
            <a:pPr>
              <a:lnSpc>
                <a:spcPct val="150000"/>
              </a:lnSpc>
            </a:pPr>
            <a:r>
              <a:rPr lang="de-DE" sz="2000" i="1" dirty="0">
                <a:solidFill>
                  <a:srgbClr val="393939"/>
                </a:solidFill>
                <a:latin typeface="SourceSansPro"/>
              </a:rPr>
              <a:t>Größeres kann nicht gesagt</a:t>
            </a:r>
            <a:br>
              <a:rPr lang="de-DE" sz="2000" i="1" dirty="0">
                <a:solidFill>
                  <a:srgbClr val="393939"/>
                </a:solidFill>
                <a:latin typeface="SourceSansPro"/>
              </a:rPr>
            </a:br>
            <a:r>
              <a:rPr lang="de-DE" sz="2000" i="1" dirty="0">
                <a:solidFill>
                  <a:srgbClr val="393939"/>
                </a:solidFill>
                <a:latin typeface="SourceSansPro"/>
              </a:rPr>
              <a:t>werden: Gott wurde ein Kind. </a:t>
            </a:r>
          </a:p>
          <a:p>
            <a:pPr>
              <a:lnSpc>
                <a:spcPct val="150000"/>
              </a:lnSpc>
            </a:pPr>
            <a:r>
              <a:rPr lang="de-DE" sz="2000" i="1" dirty="0">
                <a:solidFill>
                  <a:srgbClr val="393939"/>
                </a:solidFill>
                <a:latin typeface="SourceSansPro"/>
              </a:rPr>
              <a:t>In dem Jesus Kind der Maria wohnt</a:t>
            </a:r>
          </a:p>
          <a:p>
            <a:pPr>
              <a:lnSpc>
                <a:spcPct val="150000"/>
              </a:lnSpc>
            </a:pPr>
            <a:r>
              <a:rPr lang="de-DE" sz="2000" i="1" dirty="0">
                <a:solidFill>
                  <a:srgbClr val="393939"/>
                </a:solidFill>
                <a:latin typeface="SourceSansPro"/>
              </a:rPr>
              <a:t> der allmächtige Gott. </a:t>
            </a:r>
          </a:p>
          <a:p>
            <a:pPr>
              <a:lnSpc>
                <a:spcPct val="150000"/>
              </a:lnSpc>
            </a:pPr>
            <a:r>
              <a:rPr lang="de-DE" sz="2000" i="1" dirty="0">
                <a:solidFill>
                  <a:srgbClr val="393939"/>
                </a:solidFill>
                <a:latin typeface="SourceSansPro"/>
              </a:rPr>
              <a:t>Halt einen Augenblick inne!</a:t>
            </a:r>
          </a:p>
        </p:txBody>
      </p:sp>
      <p:pic>
        <p:nvPicPr>
          <p:cNvPr id="8198" name="Picture 6" descr="La Natività di Gesù in cinque dipinti – Inchiostro Virtuale">
            <a:extLst>
              <a:ext uri="{FF2B5EF4-FFF2-40B4-BE49-F238E27FC236}">
                <a16:creationId xmlns:a16="http://schemas.microsoft.com/office/drawing/2014/main" id="{7B25F4A6-6A4E-A3BD-0ECC-DE86C66D2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6724"/>
            <a:ext cx="6302570" cy="466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1265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2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450A79EB-7E86-8E1F-7ACC-5B2CBA02A9B3}"/>
              </a:ext>
            </a:extLst>
          </p:cNvPr>
          <p:cNvSpPr txBox="1"/>
          <p:nvPr/>
        </p:nvSpPr>
        <p:spPr>
          <a:xfrm>
            <a:off x="7576457" y="1198523"/>
            <a:ext cx="4136571" cy="4661276"/>
          </a:xfrm>
          <a:prstGeom prst="rect">
            <a:avLst/>
          </a:prstGeom>
          <a:noFill/>
        </p:spPr>
        <p:txBody>
          <a:bodyPr wrap="square">
            <a:spAutoFit/>
          </a:bodyPr>
          <a:lstStyle/>
          <a:p>
            <a:pPr>
              <a:lnSpc>
                <a:spcPct val="150000"/>
              </a:lnSpc>
            </a:pPr>
            <a:r>
              <a:rPr lang="de-DE" sz="2000" i="1" dirty="0">
                <a:solidFill>
                  <a:srgbClr val="393939"/>
                </a:solidFill>
                <a:latin typeface="SourceSansPro"/>
              </a:rPr>
              <a:t>Sprich nicht, denk nicht weiter! </a:t>
            </a:r>
          </a:p>
          <a:p>
            <a:pPr>
              <a:lnSpc>
                <a:spcPct val="150000"/>
              </a:lnSpc>
            </a:pPr>
            <a:r>
              <a:rPr lang="de-DE" sz="2000" i="1" dirty="0">
                <a:solidFill>
                  <a:srgbClr val="393939"/>
                </a:solidFill>
                <a:latin typeface="SourceSansPro"/>
              </a:rPr>
              <a:t>Bleib stehen vor diesem Wort! </a:t>
            </a:r>
          </a:p>
          <a:p>
            <a:pPr>
              <a:lnSpc>
                <a:spcPct val="150000"/>
              </a:lnSpc>
            </a:pPr>
            <a:r>
              <a:rPr lang="de-DE" sz="2000" i="1" dirty="0">
                <a:solidFill>
                  <a:srgbClr val="393939"/>
                </a:solidFill>
                <a:latin typeface="SourceSansPro"/>
              </a:rPr>
              <a:t>Gott ist ein Kind geworden! </a:t>
            </a:r>
          </a:p>
          <a:p>
            <a:pPr>
              <a:lnSpc>
                <a:spcPct val="150000"/>
              </a:lnSpc>
            </a:pPr>
            <a:r>
              <a:rPr lang="de-DE" sz="2000" i="1" dirty="0">
                <a:solidFill>
                  <a:srgbClr val="393939"/>
                </a:solidFill>
                <a:latin typeface="SourceSansPro"/>
              </a:rPr>
              <a:t>Hier ist es arm wie wir,</a:t>
            </a:r>
            <a:br>
              <a:rPr lang="de-DE" sz="2000" i="1" dirty="0">
                <a:solidFill>
                  <a:srgbClr val="393939"/>
                </a:solidFill>
                <a:latin typeface="SourceSansPro"/>
              </a:rPr>
            </a:br>
            <a:r>
              <a:rPr lang="de-DE" sz="2000" i="1" dirty="0">
                <a:solidFill>
                  <a:srgbClr val="393939"/>
                </a:solidFill>
                <a:latin typeface="SourceSansPro"/>
              </a:rPr>
              <a:t>elend und hilflos wie wir, </a:t>
            </a:r>
          </a:p>
          <a:p>
            <a:pPr>
              <a:lnSpc>
                <a:spcPct val="150000"/>
              </a:lnSpc>
            </a:pPr>
            <a:r>
              <a:rPr lang="de-DE" sz="2000" i="1" dirty="0">
                <a:solidFill>
                  <a:srgbClr val="393939"/>
                </a:solidFill>
                <a:latin typeface="SourceSansPro"/>
              </a:rPr>
              <a:t>ein Mensch von Fleisch und Blut </a:t>
            </a:r>
          </a:p>
          <a:p>
            <a:pPr>
              <a:lnSpc>
                <a:spcPct val="150000"/>
              </a:lnSpc>
            </a:pPr>
            <a:r>
              <a:rPr lang="de-DE" sz="2000" i="1" dirty="0">
                <a:solidFill>
                  <a:srgbClr val="393939"/>
                </a:solidFill>
                <a:latin typeface="SourceSansPro"/>
              </a:rPr>
              <a:t>wie wir, unser Bruder. </a:t>
            </a:r>
          </a:p>
          <a:p>
            <a:pPr>
              <a:lnSpc>
                <a:spcPct val="150000"/>
              </a:lnSpc>
            </a:pPr>
            <a:endParaRPr lang="de-DE" sz="2000" i="1" dirty="0">
              <a:solidFill>
                <a:srgbClr val="393939"/>
              </a:solidFill>
              <a:latin typeface="SourceSansPro"/>
            </a:endParaRPr>
          </a:p>
          <a:p>
            <a:pPr>
              <a:lnSpc>
                <a:spcPct val="150000"/>
              </a:lnSpc>
            </a:pPr>
            <a:r>
              <a:rPr lang="de-DE" sz="2000" i="1" dirty="0">
                <a:solidFill>
                  <a:srgbClr val="393939"/>
                </a:solidFill>
                <a:latin typeface="SourceSansPro"/>
              </a:rPr>
              <a:t>Und doch ist es Gott, </a:t>
            </a:r>
          </a:p>
          <a:p>
            <a:pPr>
              <a:lnSpc>
                <a:spcPct val="150000"/>
              </a:lnSpc>
            </a:pPr>
            <a:r>
              <a:rPr lang="de-DE" sz="2000" i="1" dirty="0">
                <a:solidFill>
                  <a:srgbClr val="393939"/>
                </a:solidFill>
                <a:latin typeface="SourceSansPro"/>
              </a:rPr>
              <a:t>doch ist es Kraft. </a:t>
            </a:r>
            <a:endParaRPr lang="it-IT" sz="2000" i="1" dirty="0">
              <a:solidFill>
                <a:srgbClr val="393939"/>
              </a:solidFill>
              <a:latin typeface="SourceSansPro"/>
            </a:endParaRPr>
          </a:p>
        </p:txBody>
      </p:sp>
      <p:pic>
        <p:nvPicPr>
          <p:cNvPr id="9" name="Picture 2" descr="ALT=&quot;Natività Carlo Maratta&quot;">
            <a:extLst>
              <a:ext uri="{FF2B5EF4-FFF2-40B4-BE49-F238E27FC236}">
                <a16:creationId xmlns:a16="http://schemas.microsoft.com/office/drawing/2014/main" id="{49EF5233-039E-967C-826C-8FF6B07AD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7006107"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186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450A79EB-7E86-8E1F-7ACC-5B2CBA02A9B3}"/>
              </a:ext>
            </a:extLst>
          </p:cNvPr>
          <p:cNvSpPr txBox="1"/>
          <p:nvPr/>
        </p:nvSpPr>
        <p:spPr>
          <a:xfrm>
            <a:off x="7460342" y="1098362"/>
            <a:ext cx="4169229" cy="4661276"/>
          </a:xfrm>
          <a:prstGeom prst="rect">
            <a:avLst/>
          </a:prstGeom>
          <a:noFill/>
        </p:spPr>
        <p:txBody>
          <a:bodyPr wrap="square">
            <a:spAutoFit/>
          </a:bodyPr>
          <a:lstStyle/>
          <a:p>
            <a:pPr>
              <a:lnSpc>
                <a:spcPct val="150000"/>
              </a:lnSpc>
            </a:pPr>
            <a:r>
              <a:rPr lang="de-DE" sz="2000" b="0" i="1" dirty="0">
                <a:solidFill>
                  <a:srgbClr val="393939"/>
                </a:solidFill>
                <a:effectLst/>
                <a:latin typeface="SourceSansPro"/>
              </a:rPr>
              <a:t>Wo ist die Gottheit, wo ist die Kraft des Kindes? </a:t>
            </a:r>
          </a:p>
          <a:p>
            <a:pPr>
              <a:lnSpc>
                <a:spcPct val="150000"/>
              </a:lnSpc>
            </a:pPr>
            <a:r>
              <a:rPr lang="de-DE" sz="2000" b="0" i="1" dirty="0">
                <a:solidFill>
                  <a:srgbClr val="393939"/>
                </a:solidFill>
                <a:effectLst/>
                <a:latin typeface="SourceSansPro"/>
              </a:rPr>
              <a:t>In der göttlichen Liebe, in der es uns gleich wurde. </a:t>
            </a:r>
          </a:p>
          <a:p>
            <a:pPr>
              <a:lnSpc>
                <a:spcPct val="150000"/>
              </a:lnSpc>
            </a:pPr>
            <a:r>
              <a:rPr lang="de-DE" sz="2000" b="0" i="1" dirty="0">
                <a:solidFill>
                  <a:srgbClr val="393939"/>
                </a:solidFill>
                <a:effectLst/>
                <a:latin typeface="SourceSansPro"/>
              </a:rPr>
              <a:t>Sein Elend in der Krippe ist seine Kraft. In der Kraft der Liebe überwindet es die Kluft zwischen Gott und den Menschen, überwindet es Sünde und Tod, vergibt es Sünde und erw</a:t>
            </a:r>
            <a:r>
              <a:rPr lang="de-DE" sz="2000" i="1" dirty="0">
                <a:solidFill>
                  <a:srgbClr val="393939"/>
                </a:solidFill>
                <a:latin typeface="SourceSansPro"/>
              </a:rPr>
              <a:t>e</a:t>
            </a:r>
            <a:r>
              <a:rPr lang="de-DE" sz="2000" b="0" i="1" dirty="0">
                <a:solidFill>
                  <a:srgbClr val="393939"/>
                </a:solidFill>
                <a:effectLst/>
                <a:latin typeface="SourceSansPro"/>
              </a:rPr>
              <a:t>ckt vom Tode. </a:t>
            </a:r>
            <a:endParaRPr lang="it-IT" sz="2000" i="1" dirty="0"/>
          </a:p>
        </p:txBody>
      </p:sp>
      <p:pic>
        <p:nvPicPr>
          <p:cNvPr id="4" name="Immagine 3">
            <a:extLst>
              <a:ext uri="{FF2B5EF4-FFF2-40B4-BE49-F238E27FC236}">
                <a16:creationId xmlns:a16="http://schemas.microsoft.com/office/drawing/2014/main" id="{36484C74-00E6-6401-2CB4-D5061E7D5A84}"/>
              </a:ext>
            </a:extLst>
          </p:cNvPr>
          <p:cNvPicPr>
            <a:picLocks noChangeAspect="1"/>
          </p:cNvPicPr>
          <p:nvPr/>
        </p:nvPicPr>
        <p:blipFill>
          <a:blip r:embed="rId2"/>
          <a:stretch>
            <a:fillRect/>
          </a:stretch>
        </p:blipFill>
        <p:spPr>
          <a:xfrm>
            <a:off x="0" y="2590800"/>
            <a:ext cx="7037529" cy="4267200"/>
          </a:xfrm>
          <a:prstGeom prst="rect">
            <a:avLst/>
          </a:prstGeom>
        </p:spPr>
      </p:pic>
    </p:spTree>
    <p:extLst>
      <p:ext uri="{BB962C8B-B14F-4D97-AF65-F5344CB8AC3E}">
        <p14:creationId xmlns:p14="http://schemas.microsoft.com/office/powerpoint/2010/main" val="30380474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450A79EB-7E86-8E1F-7ACC-5B2CBA02A9B3}"/>
              </a:ext>
            </a:extLst>
          </p:cNvPr>
          <p:cNvSpPr txBox="1"/>
          <p:nvPr/>
        </p:nvSpPr>
        <p:spPr>
          <a:xfrm>
            <a:off x="7358742" y="1636971"/>
            <a:ext cx="4169229" cy="4353499"/>
          </a:xfrm>
          <a:prstGeom prst="rect">
            <a:avLst/>
          </a:prstGeom>
          <a:noFill/>
        </p:spPr>
        <p:txBody>
          <a:bodyPr wrap="square">
            <a:spAutoFit/>
          </a:bodyPr>
          <a:lstStyle/>
          <a:p>
            <a:pPr>
              <a:lnSpc>
                <a:spcPct val="150000"/>
              </a:lnSpc>
            </a:pPr>
            <a:r>
              <a:rPr lang="de-DE" sz="2000" b="0" i="1" dirty="0">
                <a:solidFill>
                  <a:srgbClr val="393939"/>
                </a:solidFill>
                <a:effectLst/>
                <a:latin typeface="SourceSansPro"/>
              </a:rPr>
              <a:t>Kniee nieder vor dieser armseligen Krippe, vor diesem Kind armer Leute und sprich im Glauben </a:t>
            </a:r>
          </a:p>
          <a:p>
            <a:pPr>
              <a:lnSpc>
                <a:spcPct val="150000"/>
              </a:lnSpc>
            </a:pPr>
            <a:r>
              <a:rPr lang="de-DE" sz="2000" b="0" i="1" dirty="0">
                <a:solidFill>
                  <a:srgbClr val="393939"/>
                </a:solidFill>
                <a:effectLst/>
                <a:latin typeface="SourceSansPro"/>
              </a:rPr>
              <a:t>die stammelnden Worte </a:t>
            </a:r>
          </a:p>
          <a:p>
            <a:pPr>
              <a:lnSpc>
                <a:spcPct val="150000"/>
              </a:lnSpc>
            </a:pPr>
            <a:r>
              <a:rPr lang="de-DE" sz="2000" b="0" i="1" dirty="0">
                <a:solidFill>
                  <a:srgbClr val="393939"/>
                </a:solidFill>
                <a:effectLst/>
                <a:latin typeface="SourceSansPro"/>
              </a:rPr>
              <a:t>des Propheten nach: »Gott-Kraft«! </a:t>
            </a:r>
          </a:p>
          <a:p>
            <a:pPr>
              <a:lnSpc>
                <a:spcPct val="150000"/>
              </a:lnSpc>
            </a:pPr>
            <a:r>
              <a:rPr lang="de-DE" sz="2000" b="0" i="1" dirty="0">
                <a:solidFill>
                  <a:srgbClr val="393939"/>
                </a:solidFill>
                <a:effectLst/>
                <a:latin typeface="SourceSansPro"/>
              </a:rPr>
              <a:t>– und Er wird dein Gott </a:t>
            </a:r>
          </a:p>
          <a:p>
            <a:pPr>
              <a:lnSpc>
                <a:spcPct val="150000"/>
              </a:lnSpc>
            </a:pPr>
            <a:r>
              <a:rPr lang="de-DE" sz="2000" b="0" i="1" dirty="0">
                <a:solidFill>
                  <a:srgbClr val="393939"/>
                </a:solidFill>
                <a:effectLst/>
                <a:latin typeface="SourceSansPro"/>
              </a:rPr>
              <a:t>und deine Kraft sein.</a:t>
            </a:r>
          </a:p>
          <a:p>
            <a:endParaRPr lang="de-DE" sz="2000" i="1" dirty="0">
              <a:solidFill>
                <a:srgbClr val="393939"/>
              </a:solidFill>
              <a:latin typeface="SourceSansPro"/>
            </a:endParaRPr>
          </a:p>
          <a:p>
            <a:endParaRPr lang="de-DE" sz="2000" i="1" dirty="0">
              <a:solidFill>
                <a:srgbClr val="393939"/>
              </a:solidFill>
              <a:latin typeface="SourceSansPro"/>
            </a:endParaRPr>
          </a:p>
          <a:p>
            <a:pPr algn="r">
              <a:lnSpc>
                <a:spcPct val="150000"/>
              </a:lnSpc>
            </a:pPr>
            <a:r>
              <a:rPr lang="de-DE" sz="2000" i="1" dirty="0">
                <a:solidFill>
                  <a:srgbClr val="393939"/>
                </a:solidFill>
                <a:latin typeface="SourceSansPro"/>
              </a:rPr>
              <a:t>Dietrich Bonhoeffer</a:t>
            </a:r>
            <a:endParaRPr lang="it-IT" sz="2000" i="1" dirty="0"/>
          </a:p>
        </p:txBody>
      </p:sp>
      <p:pic>
        <p:nvPicPr>
          <p:cNvPr id="10242" name="Picture 2" descr="A=&quot;Natività John Singleton Copley&quot;">
            <a:extLst>
              <a:ext uri="{FF2B5EF4-FFF2-40B4-BE49-F238E27FC236}">
                <a16:creationId xmlns:a16="http://schemas.microsoft.com/office/drawing/2014/main" id="{63536157-0F8B-64EB-0726-C3284F53F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7300"/>
            <a:ext cx="66675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399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F761D34-AF10-48EA-B25D-1B21CE03CE3F}"/>
              </a:ext>
            </a:extLst>
          </p:cNvPr>
          <p:cNvSpPr/>
          <p:nvPr/>
        </p:nvSpPr>
        <p:spPr>
          <a:xfrm>
            <a:off x="3048000" y="729724"/>
            <a:ext cx="6096000" cy="1200329"/>
          </a:xfrm>
          <a:prstGeom prst="rect">
            <a:avLst/>
          </a:prstGeom>
        </p:spPr>
        <p:txBody>
          <a:bodyPr>
            <a:spAutoFit/>
          </a:bodyPr>
          <a:lstStyle/>
          <a:p>
            <a:pPr algn="just"/>
            <a:r>
              <a:rPr lang="de-DE" dirty="0"/>
              <a:t>Als O-Antiphonen werden nach ihrem Beginn in der katholischen Liturgie die Antiphonen zum Magnificat in der Vesper an den letzten sieben Adventstagen vor dem Heiligen Abend, also vom 17. bis 23. Dezember, bezeichnet.</a:t>
            </a:r>
            <a:endParaRPr lang="it-IT" dirty="0"/>
          </a:p>
        </p:txBody>
      </p:sp>
      <p:sp>
        <p:nvSpPr>
          <p:cNvPr id="3" name="Rettangolo 2">
            <a:extLst>
              <a:ext uri="{FF2B5EF4-FFF2-40B4-BE49-F238E27FC236}">
                <a16:creationId xmlns:a16="http://schemas.microsoft.com/office/drawing/2014/main" id="{91722C33-696E-4541-805C-C29579506CC0}"/>
              </a:ext>
            </a:extLst>
          </p:cNvPr>
          <p:cNvSpPr/>
          <p:nvPr/>
        </p:nvSpPr>
        <p:spPr>
          <a:xfrm>
            <a:off x="6096000" y="4259650"/>
            <a:ext cx="5652919" cy="923330"/>
          </a:xfrm>
          <a:prstGeom prst="rect">
            <a:avLst/>
          </a:prstGeom>
        </p:spPr>
        <p:txBody>
          <a:bodyPr wrap="square">
            <a:spAutoFit/>
          </a:bodyPr>
          <a:lstStyle/>
          <a:p>
            <a:pPr algn="just"/>
            <a:r>
              <a:rPr lang="de-DE" dirty="0"/>
              <a:t>Zu hören bekommt man sie im Abendgebt der Kirche, der Vesper, und in verkürzter Form in den Gottesdiensten als Ruf vor dem Evangelium.</a:t>
            </a:r>
            <a:endParaRPr lang="it-IT" dirty="0"/>
          </a:p>
        </p:txBody>
      </p:sp>
      <p:sp>
        <p:nvSpPr>
          <p:cNvPr id="4" name="Rettangolo 3">
            <a:extLst>
              <a:ext uri="{FF2B5EF4-FFF2-40B4-BE49-F238E27FC236}">
                <a16:creationId xmlns:a16="http://schemas.microsoft.com/office/drawing/2014/main" id="{7538FC34-7DB2-4A18-9958-C2B43F7D3FEF}"/>
              </a:ext>
            </a:extLst>
          </p:cNvPr>
          <p:cNvSpPr/>
          <p:nvPr/>
        </p:nvSpPr>
        <p:spPr>
          <a:xfrm>
            <a:off x="4381500" y="2274838"/>
            <a:ext cx="6096000" cy="1477328"/>
          </a:xfrm>
          <a:prstGeom prst="rect">
            <a:avLst/>
          </a:prstGeom>
        </p:spPr>
        <p:txBody>
          <a:bodyPr>
            <a:spAutoFit/>
          </a:bodyPr>
          <a:lstStyle/>
          <a:p>
            <a:pPr algn="just"/>
            <a:r>
              <a:rPr lang="de-DE" dirty="0"/>
              <a:t>In den O-Antiphonen konzentriert sich die Erwartung und Sehnsucht auf das Erscheinen Jesus, des Messias und unseres Retters. </a:t>
            </a:r>
          </a:p>
          <a:p>
            <a:pPr algn="just"/>
            <a:r>
              <a:rPr lang="de-DE" dirty="0"/>
              <a:t>Es sind sieben Anrufungen, die aus dem Alten Testament stammen, aus Jesaja, Exodus und den </a:t>
            </a:r>
            <a:r>
              <a:rPr lang="de-DE" dirty="0" err="1"/>
              <a:t>weisheitlichen</a:t>
            </a:r>
            <a:r>
              <a:rPr lang="de-DE" dirty="0"/>
              <a:t> Büchern. </a:t>
            </a:r>
            <a:endParaRPr lang="it-IT" dirty="0"/>
          </a:p>
        </p:txBody>
      </p:sp>
      <p:pic>
        <p:nvPicPr>
          <p:cNvPr id="6" name="Immagine 5">
            <a:extLst>
              <a:ext uri="{FF2B5EF4-FFF2-40B4-BE49-F238E27FC236}">
                <a16:creationId xmlns:a16="http://schemas.microsoft.com/office/drawing/2014/main" id="{EBB13087-C04B-C1FF-1C99-7D44951D667F}"/>
              </a:ext>
            </a:extLst>
          </p:cNvPr>
          <p:cNvPicPr>
            <a:picLocks noChangeAspect="1"/>
          </p:cNvPicPr>
          <p:nvPr/>
        </p:nvPicPr>
        <p:blipFill>
          <a:blip r:embed="rId2"/>
          <a:stretch>
            <a:fillRect/>
          </a:stretch>
        </p:blipFill>
        <p:spPr>
          <a:xfrm>
            <a:off x="786874" y="2274838"/>
            <a:ext cx="3308876" cy="3308876"/>
          </a:xfrm>
          <a:prstGeom prst="rect">
            <a:avLst/>
          </a:prstGeom>
        </p:spPr>
      </p:pic>
    </p:spTree>
    <p:extLst>
      <p:ext uri="{BB962C8B-B14F-4D97-AF65-F5344CB8AC3E}">
        <p14:creationId xmlns:p14="http://schemas.microsoft.com/office/powerpoint/2010/main" val="29731539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10396F4-2384-423E-AF6D-90F62D9070B6}"/>
              </a:ext>
            </a:extLst>
          </p:cNvPr>
          <p:cNvSpPr/>
          <p:nvPr/>
        </p:nvSpPr>
        <p:spPr>
          <a:xfrm>
            <a:off x="3350233" y="1102238"/>
            <a:ext cx="6096000" cy="923330"/>
          </a:xfrm>
          <a:prstGeom prst="rect">
            <a:avLst/>
          </a:prstGeom>
        </p:spPr>
        <p:txBody>
          <a:bodyPr>
            <a:spAutoFit/>
          </a:bodyPr>
          <a:lstStyle/>
          <a:p>
            <a:pPr algn="just"/>
            <a:r>
              <a:rPr lang="de-DE" dirty="0"/>
              <a:t>Die adventlichen sieben Sätze heißen deshalb so, weil die Anrufung stets mit einem staunenden "O" beginnt. Sie enden übrigens auch ähnlich. </a:t>
            </a:r>
            <a:endParaRPr lang="it-IT" dirty="0"/>
          </a:p>
        </p:txBody>
      </p:sp>
      <p:sp>
        <p:nvSpPr>
          <p:cNvPr id="4" name="Rettangolo 3">
            <a:extLst>
              <a:ext uri="{FF2B5EF4-FFF2-40B4-BE49-F238E27FC236}">
                <a16:creationId xmlns:a16="http://schemas.microsoft.com/office/drawing/2014/main" id="{D5FD3920-4610-4415-B347-33CC35DED26A}"/>
              </a:ext>
            </a:extLst>
          </p:cNvPr>
          <p:cNvSpPr/>
          <p:nvPr/>
        </p:nvSpPr>
        <p:spPr>
          <a:xfrm>
            <a:off x="5114925" y="4009581"/>
            <a:ext cx="6096000" cy="1200329"/>
          </a:xfrm>
          <a:prstGeom prst="rect">
            <a:avLst/>
          </a:prstGeom>
        </p:spPr>
        <p:txBody>
          <a:bodyPr>
            <a:spAutoFit/>
          </a:bodyPr>
          <a:lstStyle/>
          <a:p>
            <a:pPr algn="just"/>
            <a:r>
              <a:rPr lang="de-DE" dirty="0"/>
              <a:t>Besonders sind die O-Antiphonen auch, weil es sie schon so lange in der Liturgie gibt und sie somit zum Urbestand der Adventszeit gehören. Erste schriftliche Zeugnisse stammen aus dem 7. Jahrhundert!</a:t>
            </a:r>
            <a:endParaRPr lang="it-IT" dirty="0"/>
          </a:p>
        </p:txBody>
      </p:sp>
      <p:sp>
        <p:nvSpPr>
          <p:cNvPr id="6" name="CasellaDiTesto 5">
            <a:extLst>
              <a:ext uri="{FF2B5EF4-FFF2-40B4-BE49-F238E27FC236}">
                <a16:creationId xmlns:a16="http://schemas.microsoft.com/office/drawing/2014/main" id="{03D9E075-FDDE-4FC0-1F5E-4A1686F497A1}"/>
              </a:ext>
            </a:extLst>
          </p:cNvPr>
          <p:cNvSpPr txBox="1"/>
          <p:nvPr/>
        </p:nvSpPr>
        <p:spPr>
          <a:xfrm>
            <a:off x="4730752" y="2695270"/>
            <a:ext cx="6096000" cy="923330"/>
          </a:xfrm>
          <a:prstGeom prst="rect">
            <a:avLst/>
          </a:prstGeom>
          <a:noFill/>
        </p:spPr>
        <p:txBody>
          <a:bodyPr wrap="square">
            <a:spAutoFit/>
          </a:bodyPr>
          <a:lstStyle/>
          <a:p>
            <a:r>
              <a:rPr lang="de-DE" dirty="0"/>
              <a:t>Der Schlusssatz beginnt immer mit einem "Komm". </a:t>
            </a:r>
          </a:p>
          <a:p>
            <a:r>
              <a:rPr lang="de-DE" dirty="0"/>
              <a:t>Jesus soll kommen und Gefangene aus den Kerkern befreien, die in der Finsternis Sitzenden erleuchten und uns erretten.</a:t>
            </a:r>
            <a:endParaRPr lang="it-IT" dirty="0"/>
          </a:p>
        </p:txBody>
      </p:sp>
      <p:pic>
        <p:nvPicPr>
          <p:cNvPr id="8" name="Immagine 7">
            <a:extLst>
              <a:ext uri="{FF2B5EF4-FFF2-40B4-BE49-F238E27FC236}">
                <a16:creationId xmlns:a16="http://schemas.microsoft.com/office/drawing/2014/main" id="{02CB9D41-8035-A5DA-579B-4A3ACEBE6882}"/>
              </a:ext>
            </a:extLst>
          </p:cNvPr>
          <p:cNvPicPr>
            <a:picLocks noChangeAspect="1"/>
          </p:cNvPicPr>
          <p:nvPr/>
        </p:nvPicPr>
        <p:blipFill>
          <a:blip r:embed="rId2"/>
          <a:stretch>
            <a:fillRect/>
          </a:stretch>
        </p:blipFill>
        <p:spPr>
          <a:xfrm>
            <a:off x="823792" y="2380654"/>
            <a:ext cx="3589458" cy="3257855"/>
          </a:xfrm>
          <a:prstGeom prst="rect">
            <a:avLst/>
          </a:prstGeom>
        </p:spPr>
      </p:pic>
    </p:spTree>
    <p:extLst>
      <p:ext uri="{BB962C8B-B14F-4D97-AF65-F5344CB8AC3E}">
        <p14:creationId xmlns:p14="http://schemas.microsoft.com/office/powerpoint/2010/main" val="39024569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A99DED2D-6579-40EA-900C-2162378FAF8A}"/>
              </a:ext>
            </a:extLst>
          </p:cNvPr>
          <p:cNvSpPr/>
          <p:nvPr/>
        </p:nvSpPr>
        <p:spPr>
          <a:xfrm>
            <a:off x="939800" y="967558"/>
            <a:ext cx="6096000" cy="1200329"/>
          </a:xfrm>
          <a:prstGeom prst="rect">
            <a:avLst/>
          </a:prstGeom>
        </p:spPr>
        <p:txBody>
          <a:bodyPr>
            <a:spAutoFit/>
          </a:bodyPr>
          <a:lstStyle/>
          <a:p>
            <a:pPr algn="just"/>
            <a:r>
              <a:rPr lang="de-DE" dirty="0"/>
              <a:t>Der liturgische Augenblick, der gewählt wurde, um diese erhabenen Anrufungen des Sohnes Gottes zu singen, ist die Stunde der Vesper, denn am Abend der Welt, </a:t>
            </a:r>
            <a:r>
              <a:rPr lang="de-DE" i="1" dirty="0"/>
              <a:t>vergente </a:t>
            </a:r>
            <a:r>
              <a:rPr lang="de-DE" i="1" dirty="0" err="1"/>
              <a:t>mundi</a:t>
            </a:r>
            <a:r>
              <a:rPr lang="de-DE" i="1" dirty="0"/>
              <a:t> vespere</a:t>
            </a:r>
            <a:r>
              <a:rPr lang="de-DE" dirty="0"/>
              <a:t>, ist der Messias gekommen.</a:t>
            </a:r>
            <a:endParaRPr lang="it-IT" dirty="0"/>
          </a:p>
        </p:txBody>
      </p:sp>
      <p:sp>
        <p:nvSpPr>
          <p:cNvPr id="4" name="Rettangolo 3">
            <a:extLst>
              <a:ext uri="{FF2B5EF4-FFF2-40B4-BE49-F238E27FC236}">
                <a16:creationId xmlns:a16="http://schemas.microsoft.com/office/drawing/2014/main" id="{1F014FF6-F568-48DE-8A1D-920FB05A1592}"/>
              </a:ext>
            </a:extLst>
          </p:cNvPr>
          <p:cNvSpPr/>
          <p:nvPr/>
        </p:nvSpPr>
        <p:spPr>
          <a:xfrm>
            <a:off x="1954604" y="3766783"/>
            <a:ext cx="5670549" cy="1754326"/>
          </a:xfrm>
          <a:prstGeom prst="rect">
            <a:avLst/>
          </a:prstGeom>
        </p:spPr>
        <p:txBody>
          <a:bodyPr wrap="square">
            <a:spAutoFit/>
          </a:bodyPr>
          <a:lstStyle/>
          <a:p>
            <a:pPr algn="just"/>
            <a:r>
              <a:rPr lang="de-DE" dirty="0"/>
              <a:t>In den Klöstern und Kathedralen wurden die </a:t>
            </a:r>
            <a:r>
              <a:rPr lang="de-DE" i="1" dirty="0"/>
              <a:t>«O - Antiphonen» </a:t>
            </a:r>
            <a:r>
              <a:rPr lang="de-DE" dirty="0"/>
              <a:t>mit großer Feierlichkeit gesungen. Sie wurden vom Abt oder Bischof angestimmt und während der gesamten Dauer des </a:t>
            </a:r>
            <a:r>
              <a:rPr lang="de-DE" dirty="0" err="1"/>
              <a:t>Antiphonengesangs</a:t>
            </a:r>
            <a:r>
              <a:rPr lang="de-DE" dirty="0"/>
              <a:t> vom Klang der Hauptglocke des Klosters oder der Kathedrale begleitet.</a:t>
            </a:r>
            <a:endParaRPr lang="it-IT" dirty="0"/>
          </a:p>
        </p:txBody>
      </p:sp>
      <p:sp>
        <p:nvSpPr>
          <p:cNvPr id="2" name="Rettangolo 1">
            <a:extLst>
              <a:ext uri="{FF2B5EF4-FFF2-40B4-BE49-F238E27FC236}">
                <a16:creationId xmlns:a16="http://schemas.microsoft.com/office/drawing/2014/main" id="{55F4F35F-F9FF-48EA-8BDF-FF8E36808A5F}"/>
              </a:ext>
            </a:extLst>
          </p:cNvPr>
          <p:cNvSpPr/>
          <p:nvPr/>
        </p:nvSpPr>
        <p:spPr>
          <a:xfrm>
            <a:off x="1365250" y="2505670"/>
            <a:ext cx="5670550" cy="923330"/>
          </a:xfrm>
          <a:prstGeom prst="rect">
            <a:avLst/>
          </a:prstGeom>
        </p:spPr>
        <p:txBody>
          <a:bodyPr wrap="square">
            <a:spAutoFit/>
          </a:bodyPr>
          <a:lstStyle/>
          <a:p>
            <a:pPr algn="just"/>
            <a:r>
              <a:rPr lang="de-DE" dirty="0"/>
              <a:t>Sie werden vor dem </a:t>
            </a:r>
            <a:r>
              <a:rPr lang="de-DE" i="1" dirty="0"/>
              <a:t>„Magnificat“</a:t>
            </a:r>
            <a:r>
              <a:rPr lang="de-DE" dirty="0"/>
              <a:t> gesungen, um zu </a:t>
            </a:r>
            <a:r>
              <a:rPr lang="de-DE" dirty="0" err="1"/>
              <a:t>signali-sieren</a:t>
            </a:r>
            <a:r>
              <a:rPr lang="de-DE" dirty="0"/>
              <a:t>, dass der Erlöser, den wir erwarten, von Maria kommen wird.</a:t>
            </a:r>
            <a:endParaRPr lang="it-IT" dirty="0"/>
          </a:p>
        </p:txBody>
      </p:sp>
      <p:pic>
        <p:nvPicPr>
          <p:cNvPr id="6" name="Immagine 5">
            <a:extLst>
              <a:ext uri="{FF2B5EF4-FFF2-40B4-BE49-F238E27FC236}">
                <a16:creationId xmlns:a16="http://schemas.microsoft.com/office/drawing/2014/main" id="{B5846076-F147-FACC-2B40-C2D485CDB66C}"/>
              </a:ext>
            </a:extLst>
          </p:cNvPr>
          <p:cNvPicPr>
            <a:picLocks noChangeAspect="1"/>
          </p:cNvPicPr>
          <p:nvPr/>
        </p:nvPicPr>
        <p:blipFill>
          <a:blip r:embed="rId2"/>
          <a:stretch>
            <a:fillRect/>
          </a:stretch>
        </p:blipFill>
        <p:spPr>
          <a:xfrm>
            <a:off x="8058150" y="1063409"/>
            <a:ext cx="3384550" cy="4457700"/>
          </a:xfrm>
          <a:prstGeom prst="rect">
            <a:avLst/>
          </a:prstGeom>
        </p:spPr>
      </p:pic>
    </p:spTree>
    <p:extLst>
      <p:ext uri="{BB962C8B-B14F-4D97-AF65-F5344CB8AC3E}">
        <p14:creationId xmlns:p14="http://schemas.microsoft.com/office/powerpoint/2010/main" val="32578693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TotalTime>
  <Words>1247</Words>
  <Application>Microsoft Office PowerPoint</Application>
  <PresentationFormat>Widescreen</PresentationFormat>
  <Paragraphs>88</Paragraphs>
  <Slides>27</Slides>
  <Notes>0</Notes>
  <HiddenSlides>0</HiddenSlides>
  <MMClips>7</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27</vt:i4>
      </vt:variant>
    </vt:vector>
  </HeadingPairs>
  <TitlesOfParts>
    <vt:vector size="32" baseType="lpstr">
      <vt:lpstr>Arial</vt:lpstr>
      <vt:lpstr>Calibri</vt:lpstr>
      <vt:lpstr>Calibri Light</vt:lpstr>
      <vt:lpstr>SourceSansPro</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don Luca Cemin</dc:creator>
  <cp:lastModifiedBy>don Luca Cemin</cp:lastModifiedBy>
  <cp:revision>134</cp:revision>
  <dcterms:created xsi:type="dcterms:W3CDTF">2019-12-15T14:17:56Z</dcterms:created>
  <dcterms:modified xsi:type="dcterms:W3CDTF">2022-12-15T16:53:06Z</dcterms:modified>
</cp:coreProperties>
</file>